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  <p:sldMasterId id="2147483699" r:id="rId2"/>
    <p:sldMasterId id="2147483721" r:id="rId3"/>
  </p:sldMasterIdLst>
  <p:notesMasterIdLst>
    <p:notesMasterId r:id="rId14"/>
  </p:notesMasterIdLst>
  <p:sldIdLst>
    <p:sldId id="2134805619" r:id="rId4"/>
    <p:sldId id="432" r:id="rId5"/>
    <p:sldId id="2134805659" r:id="rId6"/>
    <p:sldId id="2134805628" r:id="rId7"/>
    <p:sldId id="2134805606" r:id="rId8"/>
    <p:sldId id="2134805660" r:id="rId9"/>
    <p:sldId id="707" r:id="rId10"/>
    <p:sldId id="270" r:id="rId11"/>
    <p:sldId id="2134805661" r:id="rId12"/>
    <p:sldId id="2134805662" r:id="rId13"/>
  </p:sldIdLst>
  <p:sldSz cx="12192000" cy="6858000"/>
  <p:notesSz cx="6742113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7605" userDrawn="1">
          <p15:clr>
            <a:srgbClr val="F26B43"/>
          </p15:clr>
        </p15:guide>
        <p15:guide id="7" orient="horz" pos="572" userDrawn="1">
          <p15:clr>
            <a:srgbClr val="A4A3A4"/>
          </p15:clr>
        </p15:guide>
        <p15:guide id="8" pos="3885" userDrawn="1">
          <p15:clr>
            <a:srgbClr val="A4A3A4"/>
          </p15:clr>
        </p15:guide>
        <p15:guide id="9" orient="horz" pos="3748" userDrawn="1">
          <p15:clr>
            <a:srgbClr val="A4A3A4"/>
          </p15:clr>
        </p15:guide>
        <p15:guide id="10" orient="horz" pos="3884" userDrawn="1">
          <p15:clr>
            <a:srgbClr val="A4A3A4"/>
          </p15:clr>
        </p15:guide>
        <p15:guide id="11" pos="2298" userDrawn="1">
          <p15:clr>
            <a:srgbClr val="A4A3A4"/>
          </p15:clr>
        </p15:guide>
        <p15:guide id="12" pos="30" userDrawn="1">
          <p15:clr>
            <a:srgbClr val="A4A3A4"/>
          </p15:clr>
        </p15:guide>
        <p15:guide id="13" pos="7061" userDrawn="1">
          <p15:clr>
            <a:srgbClr val="A4A3A4"/>
          </p15:clr>
        </p15:guide>
        <p15:guide id="14" orient="horz" pos="2500" userDrawn="1">
          <p15:clr>
            <a:srgbClr val="A4A3A4"/>
          </p15:clr>
        </p15:guide>
        <p15:guide id="15" orient="horz" pos="2092" userDrawn="1">
          <p15:clr>
            <a:srgbClr val="A4A3A4"/>
          </p15:clr>
        </p15:guide>
        <p15:guide id="16" userDrawn="1">
          <p15:clr>
            <a:srgbClr val="A4A3A4"/>
          </p15:clr>
        </p15:guide>
        <p15:guide id="17" orient="horz" pos="2999" userDrawn="1">
          <p15:clr>
            <a:srgbClr val="A4A3A4"/>
          </p15:clr>
        </p15:guide>
        <p15:guide id="18" orient="horz" pos="1548" userDrawn="1">
          <p15:clr>
            <a:srgbClr val="A4A3A4"/>
          </p15:clr>
        </p15:guide>
        <p15:guide id="19" orient="horz" pos="1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ignani Michele" initials="FM" lastIdx="1" clrIdx="0">
    <p:extLst>
      <p:ext uri="{19B8F6BF-5375-455C-9EA6-DF929625EA0E}">
        <p15:presenceInfo xmlns:p15="http://schemas.microsoft.com/office/powerpoint/2012/main" userId="S::Michele.Frignani@ann.ansaldoenergia.com::c87df98b-a321-4b07-95d0-53d921e56b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AB"/>
    <a:srgbClr val="04B6FC"/>
    <a:srgbClr val="006AB1"/>
    <a:srgbClr val="B8A0EC"/>
    <a:srgbClr val="D0D0D0"/>
    <a:srgbClr val="95F2AA"/>
    <a:srgbClr val="FAC372"/>
    <a:srgbClr val="7CD8FB"/>
    <a:srgbClr val="868484"/>
    <a:srgbClr val="EE4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 autoAdjust="0"/>
    <p:restoredTop sz="95168" autoAdjust="0"/>
  </p:normalViewPr>
  <p:slideViewPr>
    <p:cSldViewPr snapToGrid="0" showGuides="1">
      <p:cViewPr varScale="1">
        <p:scale>
          <a:sx n="77" d="100"/>
          <a:sy n="77" d="100"/>
        </p:scale>
        <p:origin x="1066" y="72"/>
      </p:cViewPr>
      <p:guideLst>
        <p:guide pos="7605"/>
        <p:guide orient="horz" pos="572"/>
        <p:guide pos="3885"/>
        <p:guide orient="horz" pos="3748"/>
        <p:guide orient="horz" pos="3884"/>
        <p:guide pos="2298"/>
        <p:guide pos="30"/>
        <p:guide pos="7061"/>
        <p:guide orient="horz" pos="2500"/>
        <p:guide orient="horz" pos="2092"/>
        <p:guide/>
        <p:guide orient="horz" pos="2999"/>
        <p:guide orient="horz" pos="1548"/>
        <p:guide orient="horz" pos="1162"/>
      </p:guideLst>
    </p:cSldViewPr>
  </p:slideViewPr>
  <p:outlineViewPr>
    <p:cViewPr>
      <p:scale>
        <a:sx n="33" d="100"/>
        <a:sy n="33" d="100"/>
      </p:scale>
      <p:origin x="0" y="-35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990"/>
    </p:cViewPr>
  </p:sorterViewPr>
  <p:notesViewPr>
    <p:cSldViewPr snapToGrid="0" showGuides="1">
      <p:cViewPr varScale="1">
        <p:scale>
          <a:sx n="56" d="100"/>
          <a:sy n="56" d="100"/>
        </p:scale>
        <p:origin x="2772" y="84"/>
      </p:cViewPr>
      <p:guideLst>
        <p:guide orient="horz" pos="3110"/>
        <p:guide pos="2124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4518" tIns="47259" rIns="94518" bIns="4725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4518" tIns="47259" rIns="94518" bIns="47259" rtlCol="0"/>
          <a:lstStyle>
            <a:lvl1pPr algn="r">
              <a:defRPr sz="1200"/>
            </a:lvl1pPr>
          </a:lstStyle>
          <a:p>
            <a:fld id="{73577578-DD1B-4F91-9A5A-372C78CB1736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27725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18" tIns="47259" rIns="94518" bIns="4725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4518" tIns="47259" rIns="94518" bIns="47259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21582" cy="495347"/>
          </a:xfrm>
          <a:prstGeom prst="rect">
            <a:avLst/>
          </a:prstGeom>
        </p:spPr>
        <p:txBody>
          <a:bodyPr vert="horz" lIns="94518" tIns="47259" rIns="94518" bIns="4725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8971" y="9377319"/>
            <a:ext cx="2921582" cy="495347"/>
          </a:xfrm>
          <a:prstGeom prst="rect">
            <a:avLst/>
          </a:prstGeom>
        </p:spPr>
        <p:txBody>
          <a:bodyPr vert="horz" lIns="94518" tIns="47259" rIns="94518" bIns="47259" rtlCol="0" anchor="b"/>
          <a:lstStyle>
            <a:lvl1pPr algn="r">
              <a:defRPr sz="1200"/>
            </a:lvl1pPr>
          </a:lstStyle>
          <a:p>
            <a:fld id="{199187D7-D953-48A6-8C5D-BB44B2E483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54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225189B-F516-4350-BB6C-644362BD1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534" y="5602310"/>
            <a:ext cx="9144000" cy="814365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64A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B58B9C-5C31-4D1C-BEAC-AA732B9E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D5F6D2-29EA-461F-ACF0-A0858662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A7852F-0A03-4679-B91F-42F3213D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1584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71904-999F-4366-8837-7813BE8B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34CB16-C2BC-47E7-9588-EE0F68AB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944880"/>
            <a:ext cx="11880850" cy="547179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9AEA07-4DD3-4497-B69D-3460947B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BCD214-8C07-4523-A32A-40A383B2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513C8-24C4-4AA5-B74C-B504382E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981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19">
          <p15:clr>
            <a:srgbClr val="547EB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12192001" cy="3428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3608388"/>
            <a:ext cx="11880850" cy="2808288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7D731D3-CFBA-4613-AF21-F87234C6D7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402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547EB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6096001" cy="68572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" y="6597650"/>
            <a:ext cx="6096001" cy="260350"/>
          </a:xfrm>
          <a:solidFill>
            <a:schemeClr val="bg1">
              <a:alpha val="6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686" y="944563"/>
            <a:ext cx="5751739" cy="5472112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9760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547EB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92000" cy="418147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55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355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1" r="-1"/>
          <a:stretch/>
        </p:blipFill>
        <p:spPr>
          <a:xfrm>
            <a:off x="0" y="0"/>
            <a:ext cx="12192000" cy="6857206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893C15B-CFE4-489C-9CBE-7E7D7B811E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10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64290" cy="418147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35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4400"/>
            <a:ext cx="12160328" cy="417614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83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5127" cy="417832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488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7622" cy="417832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2493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337" y="947989"/>
            <a:ext cx="5864226" cy="5460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8" y="946605"/>
            <a:ext cx="5864226" cy="5470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099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5">
          <p15:clr>
            <a:srgbClr val="547EBF"/>
          </p15:clr>
        </p15:guide>
        <p15:guide id="2" pos="3795">
          <p15:clr>
            <a:srgbClr val="547EB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75" y="948464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0427" y="948465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9EFECA6F-CC27-49F2-A1C5-11087F266D4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88001" y="950232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83166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02">
          <p15:clr>
            <a:srgbClr val="547EBF"/>
          </p15:clr>
        </p15:guide>
        <p15:guide id="2" pos="5178">
          <p15:clr>
            <a:srgbClr val="547EBF"/>
          </p15:clr>
        </p15:guide>
        <p15:guide id="3" pos="2638">
          <p15:clr>
            <a:srgbClr val="547EBF"/>
          </p15:clr>
        </p15:guide>
        <p15:guide id="4" pos="5042">
          <p15:clr>
            <a:srgbClr val="547EB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764AF6-70BA-4A11-9F64-681BF729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1DDA0F-7D38-4B80-A622-444654F4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7B55041-0242-4FFD-837A-860074A5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C290BB2-8101-4835-9F24-FC11C45E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503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7AA9DF6-6B94-4902-B47C-6984F97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92DB2A6-6E66-42D7-8824-E296548A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0BAC6C-7045-46F1-9293-42EFBE0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634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4E5D69-638A-44D3-B050-0C8822D5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77EBD2B-0E52-4734-A7DC-0AF60E456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C3DA1C-1C90-4F61-B026-9935A60ED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63B08C-C1BB-4BB3-B995-B006A7D77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EC9F0D-10E2-4952-888D-6B152101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6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648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10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4896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2"/>
          <p:cNvSpPr>
            <a:spLocks noGrp="1"/>
          </p:cNvSpPr>
          <p:nvPr>
            <p:ph type="body" idx="1"/>
          </p:nvPr>
        </p:nvSpPr>
        <p:spPr>
          <a:xfrm>
            <a:off x="2364317" y="482330"/>
            <a:ext cx="9666816" cy="29395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  <p:sp>
        <p:nvSpPr>
          <p:cNvPr id="7" name="Segnaposto data 7"/>
          <p:cNvSpPr>
            <a:spLocks noGrp="1"/>
          </p:cNvSpPr>
          <p:nvPr>
            <p:ph type="dt" sz="half" idx="2"/>
          </p:nvPr>
        </p:nvSpPr>
        <p:spPr>
          <a:xfrm>
            <a:off x="169333" y="6462713"/>
            <a:ext cx="1973792" cy="39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3"/>
          </p:nvPr>
        </p:nvSpPr>
        <p:spPr>
          <a:xfrm>
            <a:off x="2192866" y="6462000"/>
            <a:ext cx="9370484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324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4763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225189B-F516-4350-BB6C-644362BD1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534" y="5602310"/>
            <a:ext cx="9144000" cy="814365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64A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B58B9C-5C31-4D1C-BEAC-AA732B9E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D5F6D2-29EA-461F-ACF0-A0858662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A7852F-0A03-4679-B91F-42F3213D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267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71904-999F-4366-8837-7813BE8B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34CB16-C2BC-47E7-9588-EE0F68AB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944880"/>
            <a:ext cx="11880850" cy="547179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9AEA07-4DD3-4497-B69D-3460947B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BCD214-8C07-4523-A32A-40A383B2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513C8-24C4-4AA5-B74C-B504382E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9233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19">
          <p15:clr>
            <a:srgbClr val="547EB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12192001" cy="3428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3608388"/>
            <a:ext cx="11880850" cy="2808288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7D731D3-CFBA-4613-AF21-F87234C6D7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013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547EB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6096001" cy="68572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" y="6597650"/>
            <a:ext cx="6096001" cy="260350"/>
          </a:xfrm>
          <a:solidFill>
            <a:schemeClr val="bg1">
              <a:alpha val="6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686" y="944563"/>
            <a:ext cx="5751739" cy="5472112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90104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547EB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92000" cy="418147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281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82852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1" r="-1"/>
          <a:stretch/>
        </p:blipFill>
        <p:spPr>
          <a:xfrm>
            <a:off x="0" y="0"/>
            <a:ext cx="12192000" cy="6857206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893C15B-CFE4-489C-9CBE-7E7D7B811E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837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64290" cy="418147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51714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4400"/>
            <a:ext cx="12160328" cy="417614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379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5127" cy="417832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541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7622" cy="417832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134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337" y="947989"/>
            <a:ext cx="5864226" cy="5460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8" y="946605"/>
            <a:ext cx="5864226" cy="5470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804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5">
          <p15:clr>
            <a:srgbClr val="547EBF"/>
          </p15:clr>
        </p15:guide>
        <p15:guide id="2" pos="3795">
          <p15:clr>
            <a:srgbClr val="547EB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75" y="948464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0427" y="948465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9EFECA6F-CC27-49F2-A1C5-11087F266D4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88001" y="950232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567873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02">
          <p15:clr>
            <a:srgbClr val="547EBF"/>
          </p15:clr>
        </p15:guide>
        <p15:guide id="2" pos="5178">
          <p15:clr>
            <a:srgbClr val="547EBF"/>
          </p15:clr>
        </p15:guide>
        <p15:guide id="3" pos="2638">
          <p15:clr>
            <a:srgbClr val="547EBF"/>
          </p15:clr>
        </p15:guide>
        <p15:guide id="4" pos="5042">
          <p15:clr>
            <a:srgbClr val="547EB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764AF6-70BA-4A11-9F64-681BF729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1DDA0F-7D38-4B80-A622-444654F4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7B55041-0242-4FFD-837A-860074A5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C290BB2-8101-4835-9F24-FC11C45E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2106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7AA9DF6-6B94-4902-B47C-6984F97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92DB2A6-6E66-42D7-8824-E296548A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0BAC6C-7045-46F1-9293-42EFBE0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5722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4E5D69-638A-44D3-B050-0C8822D5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77EBD2B-0E52-4734-A7DC-0AF60E456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C3DA1C-1C90-4F61-B026-9935A60ED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Smart Transition - Federmanager Liguria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63B08C-C1BB-4BB3-B995-B006A7D77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EC9F0D-10E2-4952-888D-6B152101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4995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648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10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941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2"/>
          <p:cNvSpPr>
            <a:spLocks noGrp="1"/>
          </p:cNvSpPr>
          <p:nvPr>
            <p:ph type="body" idx="1"/>
          </p:nvPr>
        </p:nvSpPr>
        <p:spPr>
          <a:xfrm>
            <a:off x="2364317" y="482330"/>
            <a:ext cx="9666816" cy="29395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  <p:sp>
        <p:nvSpPr>
          <p:cNvPr id="7" name="Segnaposto data 7"/>
          <p:cNvSpPr>
            <a:spLocks noGrp="1"/>
          </p:cNvSpPr>
          <p:nvPr>
            <p:ph type="dt" sz="half" idx="2"/>
          </p:nvPr>
        </p:nvSpPr>
        <p:spPr>
          <a:xfrm>
            <a:off x="169333" y="6462713"/>
            <a:ext cx="1973792" cy="39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3"/>
          </p:nvPr>
        </p:nvSpPr>
        <p:spPr>
          <a:xfrm>
            <a:off x="2192866" y="6462000"/>
            <a:ext cx="9370484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324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60922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5211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5211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91808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91808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375717" y="6417136"/>
            <a:ext cx="731520" cy="396240"/>
          </a:xfrm>
          <a:prstGeom prst="rect">
            <a:avLst/>
          </a:prstGeom>
          <a:ln w="19050">
            <a:noFill/>
          </a:ln>
        </p:spPr>
        <p:txBody>
          <a:bodyPr vert="horz" lIns="0" tIns="0" rIns="0" bIns="0" rtlCol="0" anchor="ctr"/>
          <a:lstStyle>
            <a:lvl1pPr algn="ctr">
              <a:defRPr sz="1200" b="1">
                <a:solidFill>
                  <a:srgbClr val="FFFFFF"/>
                </a:solidFill>
              </a:defRPr>
            </a:lvl1pPr>
          </a:lstStyle>
          <a:p>
            <a:pPr algn="r"/>
            <a:fld id="{256D3EEF-DE4E-429D-8EC4-DDC531AFF587}" type="slidenum">
              <a:rPr smtClean="0"/>
              <a:pPr algn="r"/>
              <a:t>‹N›</a:t>
            </a:fld>
            <a:endParaRPr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53646" y="6405144"/>
            <a:ext cx="8782781" cy="365760"/>
          </a:xfrm>
          <a:prstGeom prst="rect">
            <a:avLst/>
          </a:prstGeom>
        </p:spPr>
        <p:txBody>
          <a:bodyPr anchor="ctr"/>
          <a:lstStyle>
            <a:lvl1pPr>
              <a:defRPr sz="1100"/>
            </a:lvl1pPr>
          </a:lstStyle>
          <a:p>
            <a:r>
              <a:rPr lang="en-US">
                <a:solidFill>
                  <a:sysClr val="windowText" lastClr="000000"/>
                </a:solidFill>
              </a:rPr>
              <a:t>PUBLIC*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3936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154" y="1825624"/>
            <a:ext cx="10267462" cy="41703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Font typeface="Arial"/>
              <a:buChar char="•"/>
              <a:defRPr/>
            </a:lvl1pPr>
            <a:lvl2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2pPr>
            <a:lvl3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3pPr>
            <a:lvl4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4pPr>
            <a:lvl5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20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575220"/>
            <a:ext cx="10263893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800"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40787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408" y="5085184"/>
            <a:ext cx="10363200" cy="594626"/>
          </a:xfrm>
          <a:prstGeom prst="rect">
            <a:avLst/>
          </a:prstGeo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0832"/>
            <a:ext cx="11277600" cy="5054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5408" y="5685906"/>
            <a:ext cx="10363200" cy="612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6417136"/>
            <a:ext cx="731520" cy="396240"/>
          </a:xfrm>
          <a:prstGeom prst="rect">
            <a:avLst/>
          </a:prstGeom>
          <a:ln w="19050">
            <a:noFill/>
          </a:ln>
        </p:spPr>
        <p:txBody>
          <a:bodyPr vert="horz" lIns="0" tIns="0" rIns="0" bIns="0" rtlCol="0" anchor="ctr"/>
          <a:lstStyle>
            <a:lvl1pPr algn="ctr">
              <a:defRPr sz="1200" b="1">
                <a:solidFill>
                  <a:srgbClr val="FFFFFF"/>
                </a:solidFill>
              </a:defRPr>
            </a:lvl1pPr>
          </a:lstStyle>
          <a:p>
            <a:pPr algn="r"/>
            <a:fld id="{256D3EEF-DE4E-429D-8EC4-DDC531AFF587}" type="slidenum">
              <a:rPr lang="it-IT" smtClean="0"/>
              <a:pPr algn="r"/>
              <a:t>‹N›</a:t>
            </a:fld>
            <a:endParaRPr lang="it-IT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3648" y="6405144"/>
            <a:ext cx="8782781" cy="365760"/>
          </a:xfrm>
          <a:prstGeom prst="rect">
            <a:avLst/>
          </a:prstGeom>
        </p:spPr>
        <p:txBody>
          <a:bodyPr anchor="ctr"/>
          <a:lstStyle>
            <a:lvl1pPr>
              <a:defRPr sz="1100"/>
            </a:lvl1pPr>
          </a:lstStyle>
          <a:p>
            <a:r>
              <a:rPr lang="en-GB">
                <a:solidFill>
                  <a:sysClr val="windowText" lastClr="000000"/>
                </a:solidFill>
              </a:rPr>
              <a:t>PUBLIC*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58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0" name="Segnaposto immagine 11">
            <a:extLst>
              <a:ext uri="{FF2B5EF4-FFF2-40B4-BE49-F238E27FC236}">
                <a16:creationId xmlns:a16="http://schemas.microsoft.com/office/drawing/2014/main" id="{E2F04258-6741-48C3-879F-CC88BC5BDD9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86564" y="258065"/>
            <a:ext cx="1554457" cy="6303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t-IT" dirty="0"/>
              <a:t>Fare clic per inserire il logo della organizzazione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7FE286-BCBB-4D4E-A7BD-24DD2F10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435" y="365126"/>
            <a:ext cx="8275130" cy="52351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546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225189B-F516-4350-BB6C-644362BD1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534" y="5602310"/>
            <a:ext cx="9144000" cy="814365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64A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B58B9C-5C31-4D1C-BEAC-AA732B9E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D5F6D2-29EA-461F-ACF0-A0858662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A7852F-0A03-4679-B91F-42F3213D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246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71904-999F-4366-8837-7813BE8B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34CB16-C2BC-47E7-9588-EE0F68AB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944880"/>
            <a:ext cx="11880850" cy="547179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9AEA07-4DD3-4497-B69D-3460947B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BCD214-8C07-4523-A32A-40A383B2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513C8-24C4-4AA5-B74C-B504382E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3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19">
          <p15:clr>
            <a:srgbClr val="547EB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12192001" cy="3428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3608388"/>
            <a:ext cx="11880850" cy="2808288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7D731D3-CFBA-4613-AF21-F87234C6D7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644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547EB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778749AC-C12D-46B1-901C-58FC5886BE7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"/>
            <a:ext cx="6096001" cy="68572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0B2921-E60C-4D31-9575-11F1D21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1700"/>
            <a:ext cx="3272400" cy="1627200"/>
          </a:xfrm>
          <a:solidFill>
            <a:srgbClr val="0064AB">
              <a:alpha val="65000"/>
            </a:srgbClr>
          </a:solidFill>
        </p:spPr>
        <p:txBody>
          <a:bodyPr rIns="36000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C79FFE-4C51-4E62-8CAA-01134AF4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453F81-3B1E-41F1-852C-A4CEF398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" y="6597650"/>
            <a:ext cx="6096001" cy="260350"/>
          </a:xfrm>
          <a:solidFill>
            <a:schemeClr val="bg1">
              <a:alpha val="6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03D2A-44B2-4905-B78D-6C54CEF6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E8B5CCB-6321-41BB-9CBB-04C4E9A06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686" y="944563"/>
            <a:ext cx="5751739" cy="5472112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27739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547EB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92000" cy="418147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868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696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1" r="-1"/>
          <a:stretch/>
        </p:blipFill>
        <p:spPr>
          <a:xfrm>
            <a:off x="0" y="0"/>
            <a:ext cx="12192000" cy="6857206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893C15B-CFE4-489C-9CBE-7E7D7B811E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2" y="152400"/>
            <a:ext cx="1522771" cy="65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5799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2"/>
            <a:ext cx="12164290" cy="418147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2437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4400"/>
            <a:ext cx="12160328" cy="417614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4251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5127" cy="417832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1722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chapter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666CC81-4E46-4B72-B256-AB062BAF5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37"/>
            <a:ext cx="12157622" cy="417832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4BFD04-1EB7-4291-BD5F-45C15D89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3" y="152401"/>
            <a:ext cx="10515600" cy="615950"/>
          </a:xfrm>
        </p:spPr>
        <p:txBody>
          <a:bodyPr anchor="ctr" anchorCtr="0">
            <a:normAutofit/>
          </a:bodyPr>
          <a:lstStyle>
            <a:lvl1pPr>
              <a:defRPr sz="2600">
                <a:solidFill>
                  <a:srgbClr val="0064AB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45BAC-D525-48A5-95C9-DA2A2CEB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199766"/>
            <a:ext cx="3272400" cy="1628564"/>
          </a:xfrm>
          <a:solidFill>
            <a:srgbClr val="6F7C7D">
              <a:alpha val="65000"/>
            </a:srgbClr>
          </a:solidFill>
        </p:spPr>
        <p:txBody>
          <a:bodyPr rIns="360000" anchor="ctr" anchorCtr="0"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037760-7CF4-417A-9909-442F8CF5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AFD9A0-ECE2-4268-ABA6-7FAC5150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22A6D-9557-476A-BC06-06B3D358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30051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337" y="947989"/>
            <a:ext cx="5864226" cy="5460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8" y="946605"/>
            <a:ext cx="5864226" cy="54700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9385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5">
          <p15:clr>
            <a:srgbClr val="547EBF"/>
          </p15:clr>
        </p15:guide>
        <p15:guide id="2" pos="3795">
          <p15:clr>
            <a:srgbClr val="547EB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2B6E-C942-413E-B963-287F3FBE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BB112-B147-47F2-910B-E2A788D19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75" y="948464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47FD95-EAF9-401D-9EF2-A8B236058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0427" y="948465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AF6C34-1F19-49A9-B85D-89EA84A5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9A0775-C206-4D01-9CFF-B99D124A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FD3D4-10A4-43DD-9195-DAB819D3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9EFECA6F-CC27-49F2-A1C5-11087F266D4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88001" y="950232"/>
            <a:ext cx="3816000" cy="54494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068553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02">
          <p15:clr>
            <a:srgbClr val="547EBF"/>
          </p15:clr>
        </p15:guide>
        <p15:guide id="2" pos="5178">
          <p15:clr>
            <a:srgbClr val="547EBF"/>
          </p15:clr>
        </p15:guide>
        <p15:guide id="3" pos="2638">
          <p15:clr>
            <a:srgbClr val="547EBF"/>
          </p15:clr>
        </p15:guide>
        <p15:guide id="4" pos="5042">
          <p15:clr>
            <a:srgbClr val="547EB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764AF6-70BA-4A11-9F64-681BF729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1DDA0F-7D38-4B80-A622-444654F4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7B55041-0242-4FFD-837A-860074A5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C290BB2-8101-4835-9F24-FC11C45E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768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7AA9DF6-6B94-4902-B47C-6984F97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92DB2A6-6E66-42D7-8824-E296548A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0BAC6C-7045-46F1-9293-42EFBE0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388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4E5D69-638A-44D3-B050-0C8822D5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77EBD2B-0E52-4734-A7DC-0AF60E456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C3DA1C-1C90-4F61-B026-9935A60ED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Strategos, 11 May 2021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63B08C-C1BB-4BB3-B995-B006A7D77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EC9F0D-10E2-4952-888D-6B152101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860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Strategos, 11 May 2021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648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10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18918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2"/>
          <p:cNvSpPr>
            <a:spLocks noGrp="1"/>
          </p:cNvSpPr>
          <p:nvPr>
            <p:ph type="body" idx="1"/>
          </p:nvPr>
        </p:nvSpPr>
        <p:spPr>
          <a:xfrm>
            <a:off x="2364317" y="482330"/>
            <a:ext cx="9666816" cy="29395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buNone/>
              <a:defRPr sz="1600" b="0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0"/>
          </p:nvPr>
        </p:nvSpPr>
        <p:spPr>
          <a:xfrm>
            <a:off x="169333" y="898525"/>
            <a:ext cx="11861800" cy="54435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001A"/>
              </a:buClr>
              <a:buFont typeface="Arial" pitchFamily="34" charset="0"/>
              <a:buChar char="•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rgbClr val="E42219"/>
              </a:buClr>
              <a:buFont typeface="Courier New" pitchFamily="49" charset="0"/>
              <a:buChar char="o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rgbClr val="E42219"/>
              </a:buClr>
              <a:buFont typeface="Wingdings" pitchFamily="2" charset="2"/>
              <a:buChar char="§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rgbClr val="E42219"/>
              </a:buClr>
              <a:buFont typeface="Wingdings" pitchFamily="2" charset="2"/>
              <a:buChar char="ü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rgbClr val="E42219"/>
              </a:buClr>
              <a:buFont typeface="Wingdings" pitchFamily="2" charset="2"/>
              <a:buChar char="Ø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buClr>
                <a:srgbClr val="E42219"/>
              </a:buClr>
              <a:buFont typeface="Wingdings" pitchFamily="2" charset="2"/>
              <a:buChar char="v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it-IT" dirty="0"/>
          </a:p>
        </p:txBody>
      </p:sp>
      <p:sp>
        <p:nvSpPr>
          <p:cNvPr id="7" name="Segnaposto data 7"/>
          <p:cNvSpPr>
            <a:spLocks noGrp="1"/>
          </p:cNvSpPr>
          <p:nvPr>
            <p:ph type="dt" sz="half" idx="2"/>
          </p:nvPr>
        </p:nvSpPr>
        <p:spPr>
          <a:xfrm>
            <a:off x="169333" y="6462713"/>
            <a:ext cx="1973792" cy="39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Strategos, 11 May 2021</a:t>
            </a:r>
            <a:endParaRPr lang="it-IT" dirty="0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3"/>
          </p:nvPr>
        </p:nvSpPr>
        <p:spPr>
          <a:xfrm>
            <a:off x="2192866" y="6462000"/>
            <a:ext cx="9370484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PUBLIC*</a:t>
            </a:r>
            <a:endParaRPr lang="it-IT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364317" y="120016"/>
            <a:ext cx="9666816" cy="324000"/>
          </a:xfrm>
          <a:prstGeom prst="rect">
            <a:avLst/>
          </a:prstGeom>
        </p:spPr>
        <p:txBody>
          <a:bodyPr lIns="0" tIns="0" rIns="0" anchor="t" anchorCtr="0"/>
          <a:lstStyle>
            <a:lvl1pPr algn="l">
              <a:defRPr sz="2200" b="1">
                <a:solidFill>
                  <a:srgbClr val="005B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150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CE43A34-1466-4FD5-B26B-C1809953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52401"/>
            <a:ext cx="10515600" cy="58674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71BE92-500F-4757-8245-0CEC7D58A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" y="937260"/>
            <a:ext cx="11880850" cy="5479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D12156-AB9C-470E-9941-B5D1BF77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92495" y="6596856"/>
            <a:ext cx="1960562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8328B7-F07C-4531-AB1A-74B51928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5575" y="6597650"/>
            <a:ext cx="4114800" cy="26035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9E48A0-C632-435F-A71A-9753856A5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3058" y="6597650"/>
            <a:ext cx="367503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172BF2B-AD12-496A-91D9-D042B2CFAFA7}"/>
              </a:ext>
            </a:extLst>
          </p:cNvPr>
          <p:cNvCxnSpPr>
            <a:cxnSpLocks/>
          </p:cNvCxnSpPr>
          <p:nvPr userDrawn="1"/>
        </p:nvCxnSpPr>
        <p:spPr>
          <a:xfrm>
            <a:off x="11753058" y="6661150"/>
            <a:ext cx="0" cy="19685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54046B71-F5CA-45D9-8F52-6355C85E38B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13654" y="152400"/>
            <a:ext cx="1522771" cy="656301"/>
          </a:xfrm>
          <a:prstGeom prst="rect">
            <a:avLst/>
          </a:prstGeom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C0C6764-35E1-4BF4-BC2B-059BE5E3BBA5}"/>
              </a:ext>
            </a:extLst>
          </p:cNvPr>
          <p:cNvCxnSpPr>
            <a:cxnSpLocks/>
          </p:cNvCxnSpPr>
          <p:nvPr userDrawn="1"/>
        </p:nvCxnSpPr>
        <p:spPr>
          <a:xfrm>
            <a:off x="0" y="739141"/>
            <a:ext cx="35478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0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rgbClr val="0070C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582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96">
          <p15:clr>
            <a:srgbClr val="F26B43"/>
          </p15:clr>
        </p15:guide>
        <p15:guide id="6" pos="98">
          <p15:clr>
            <a:srgbClr val="F26B43"/>
          </p15:clr>
        </p15:guide>
        <p15:guide id="7" orient="horz" pos="4042">
          <p15:clr>
            <a:srgbClr val="F26B43"/>
          </p15:clr>
        </p15:guide>
        <p15:guide id="8" orient="horz" pos="504">
          <p15:clr>
            <a:srgbClr val="F26B43"/>
          </p15:clr>
        </p15:guide>
        <p15:guide id="9" orient="horz" pos="59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CE43A34-1466-4FD5-B26B-C1809953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52401"/>
            <a:ext cx="10515600" cy="58674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71BE92-500F-4757-8245-0CEC7D58A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" y="937260"/>
            <a:ext cx="11880850" cy="5479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D12156-AB9C-470E-9941-B5D1BF77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92495" y="6596856"/>
            <a:ext cx="1960562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Smart Transition - Federmanager Liguria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8328B7-F07C-4531-AB1A-74B51928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5575" y="6597650"/>
            <a:ext cx="4114800" cy="26035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9E48A0-C632-435F-A71A-9753856A5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3058" y="6597650"/>
            <a:ext cx="367503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172BF2B-AD12-496A-91D9-D042B2CFAFA7}"/>
              </a:ext>
            </a:extLst>
          </p:cNvPr>
          <p:cNvCxnSpPr>
            <a:cxnSpLocks/>
          </p:cNvCxnSpPr>
          <p:nvPr userDrawn="1"/>
        </p:nvCxnSpPr>
        <p:spPr>
          <a:xfrm>
            <a:off x="11753058" y="6661150"/>
            <a:ext cx="0" cy="19685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54046B71-F5CA-45D9-8F52-6355C85E38B2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10513654" y="152400"/>
            <a:ext cx="1522771" cy="656301"/>
          </a:xfrm>
          <a:prstGeom prst="rect">
            <a:avLst/>
          </a:prstGeom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C0C6764-35E1-4BF4-BC2B-059BE5E3BBA5}"/>
              </a:ext>
            </a:extLst>
          </p:cNvPr>
          <p:cNvCxnSpPr>
            <a:cxnSpLocks/>
          </p:cNvCxnSpPr>
          <p:nvPr userDrawn="1"/>
        </p:nvCxnSpPr>
        <p:spPr>
          <a:xfrm>
            <a:off x="0" y="739141"/>
            <a:ext cx="35478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81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40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rgbClr val="0070C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582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96">
          <p15:clr>
            <a:srgbClr val="F26B43"/>
          </p15:clr>
        </p15:guide>
        <p15:guide id="6" pos="98">
          <p15:clr>
            <a:srgbClr val="F26B43"/>
          </p15:clr>
        </p15:guide>
        <p15:guide id="7" orient="horz" pos="4042">
          <p15:clr>
            <a:srgbClr val="F26B43"/>
          </p15:clr>
        </p15:guide>
        <p15:guide id="8" orient="horz" pos="504">
          <p15:clr>
            <a:srgbClr val="F26B43"/>
          </p15:clr>
        </p15:guide>
        <p15:guide id="9" orient="horz" pos="5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CE43A34-1466-4FD5-B26B-C1809953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52401"/>
            <a:ext cx="10515600" cy="58674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71BE92-500F-4757-8245-0CEC7D58A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" y="937260"/>
            <a:ext cx="11880850" cy="5479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D12156-AB9C-470E-9941-B5D1BF77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92495" y="6596856"/>
            <a:ext cx="1960562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Strategos, 11 May 2021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8328B7-F07C-4531-AB1A-74B51928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5575" y="6597650"/>
            <a:ext cx="4114800" cy="26035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PUBLIC*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9E48A0-C632-435F-A71A-9753856A5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3058" y="6597650"/>
            <a:ext cx="367503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160435-7D0E-4628-9D5A-96DE4EB5B494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172BF2B-AD12-496A-91D9-D042B2CFAFA7}"/>
              </a:ext>
            </a:extLst>
          </p:cNvPr>
          <p:cNvCxnSpPr>
            <a:cxnSpLocks/>
          </p:cNvCxnSpPr>
          <p:nvPr userDrawn="1"/>
        </p:nvCxnSpPr>
        <p:spPr>
          <a:xfrm>
            <a:off x="11753058" y="6661150"/>
            <a:ext cx="0" cy="19685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54046B71-F5CA-45D9-8F52-6355C85E38B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13654" y="152400"/>
            <a:ext cx="1522771" cy="656301"/>
          </a:xfrm>
          <a:prstGeom prst="rect">
            <a:avLst/>
          </a:prstGeom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C0C6764-35E1-4BF4-BC2B-059BE5E3BBA5}"/>
              </a:ext>
            </a:extLst>
          </p:cNvPr>
          <p:cNvCxnSpPr>
            <a:cxnSpLocks/>
          </p:cNvCxnSpPr>
          <p:nvPr userDrawn="1"/>
        </p:nvCxnSpPr>
        <p:spPr>
          <a:xfrm>
            <a:off x="0" y="739141"/>
            <a:ext cx="3547872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rgbClr val="0070C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582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96">
          <p15:clr>
            <a:srgbClr val="F26B43"/>
          </p15:clr>
        </p15:guide>
        <p15:guide id="6" pos="98">
          <p15:clr>
            <a:srgbClr val="F26B43"/>
          </p15:clr>
        </p15:guide>
        <p15:guide id="7" orient="horz" pos="4042">
          <p15:clr>
            <a:srgbClr val="F26B43"/>
          </p15:clr>
        </p15:guide>
        <p15:guide id="8" orient="horz" pos="504">
          <p15:clr>
            <a:srgbClr val="F26B43"/>
          </p15:clr>
        </p15:guide>
        <p15:guide id="9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564F0EF7-3504-427F-BAF1-0E147F576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76200"/>
            <a:ext cx="11590014" cy="615950"/>
          </a:xfrm>
        </p:spPr>
        <p:txBody>
          <a:bodyPr>
            <a:normAutofit/>
          </a:bodyPr>
          <a:lstStyle/>
          <a:p>
            <a:r>
              <a:rPr lang="en-GB" dirty="0"/>
              <a:t>La </a:t>
            </a:r>
            <a:r>
              <a:rPr lang="en-GB" dirty="0" err="1"/>
              <a:t>Filiera</a:t>
            </a:r>
            <a:r>
              <a:rPr lang="en-GB" dirty="0"/>
              <a:t> </a:t>
            </a:r>
            <a:r>
              <a:rPr lang="en-GB" dirty="0" err="1"/>
              <a:t>industriale</a:t>
            </a:r>
            <a:r>
              <a:rPr lang="en-GB" dirty="0"/>
              <a:t> </a:t>
            </a:r>
            <a:r>
              <a:rPr lang="en-GB" dirty="0" err="1"/>
              <a:t>italiana</a:t>
            </a:r>
            <a:r>
              <a:rPr lang="en-GB" dirty="0"/>
              <a:t> per il </a:t>
            </a:r>
            <a:r>
              <a:rPr lang="en-GB" dirty="0" err="1"/>
              <a:t>nucleare</a:t>
            </a:r>
            <a:r>
              <a:rPr lang="en-GB" dirty="0"/>
              <a:t>: </a:t>
            </a:r>
            <a:r>
              <a:rPr lang="en-GB" dirty="0" err="1"/>
              <a:t>capacità</a:t>
            </a:r>
            <a:r>
              <a:rPr lang="en-GB" dirty="0"/>
              <a:t> ed </a:t>
            </a:r>
            <a:r>
              <a:rPr lang="en-GB" dirty="0" err="1"/>
              <a:t>esperienze</a:t>
            </a:r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33AD3C-FC9D-4554-863C-B90740F89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PUBLIC*</a:t>
            </a:r>
          </a:p>
        </p:txBody>
      </p:sp>
      <p:sp>
        <p:nvSpPr>
          <p:cNvPr id="19" name="Segnaposto contenuto 8">
            <a:extLst>
              <a:ext uri="{FF2B5EF4-FFF2-40B4-BE49-F238E27FC236}">
                <a16:creationId xmlns:a16="http://schemas.microsoft.com/office/drawing/2014/main" id="{F00EC985-CF53-40F8-A63F-07A5AE7CCCE5}"/>
              </a:ext>
            </a:extLst>
          </p:cNvPr>
          <p:cNvSpPr txBox="1">
            <a:spLocks/>
          </p:cNvSpPr>
          <p:nvPr/>
        </p:nvSpPr>
        <p:spPr>
          <a:xfrm>
            <a:off x="311150" y="5489274"/>
            <a:ext cx="11880850" cy="834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Segnaposto numero diapositiva 28">
            <a:extLst>
              <a:ext uri="{FF2B5EF4-FFF2-40B4-BE49-F238E27FC236}">
                <a16:creationId xmlns:a16="http://schemas.microsoft.com/office/drawing/2014/main" id="{93ACDB96-F7C6-41DE-8D83-43741935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160435-7D0E-4628-9D5A-96DE4EB5B494}" type="slidenum">
              <a:rPr kumimoji="0" lang="it-IT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7D2E80-7C15-4A8A-87D8-CAD8B9099FE4}"/>
              </a:ext>
            </a:extLst>
          </p:cNvPr>
          <p:cNvSpPr txBox="1"/>
          <p:nvPr/>
        </p:nvSpPr>
        <p:spPr>
          <a:xfrm>
            <a:off x="955964" y="5766955"/>
            <a:ext cx="2553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Roberto Adinolfi</a:t>
            </a:r>
          </a:p>
          <a:p>
            <a:r>
              <a:rPr lang="it-IT" sz="1400" dirty="0"/>
              <a:t>Ansaldo Nucleare, Presidente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DFF858C-FD30-410B-BA41-C94037D07690}"/>
              </a:ext>
            </a:extLst>
          </p:cNvPr>
          <p:cNvSpPr txBox="1"/>
          <p:nvPr/>
        </p:nvSpPr>
        <p:spPr>
          <a:xfrm>
            <a:off x="8807116" y="5612249"/>
            <a:ext cx="29384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«Il  nucleare decisivo per la transizione energetica»</a:t>
            </a:r>
          </a:p>
          <a:p>
            <a:r>
              <a:rPr lang="it-IT" sz="1400" i="1" dirty="0"/>
              <a:t>Associazione Italiana Nucleare</a:t>
            </a:r>
          </a:p>
          <a:p>
            <a:r>
              <a:rPr lang="it-IT" sz="1400" i="1" dirty="0" err="1"/>
              <a:t>Ndic</a:t>
            </a:r>
            <a:r>
              <a:rPr lang="it-IT" sz="1400" i="1" dirty="0"/>
              <a:t>. 15. 2021</a:t>
            </a:r>
          </a:p>
        </p:txBody>
      </p:sp>
    </p:spTree>
    <p:extLst>
      <p:ext uri="{BB962C8B-B14F-4D97-AF65-F5344CB8AC3E}">
        <p14:creationId xmlns:p14="http://schemas.microsoft.com/office/powerpoint/2010/main" val="86542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6C11C-248F-428B-AD79-4EF8E258E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52401"/>
            <a:ext cx="10515600" cy="586740"/>
          </a:xfrm>
        </p:spPr>
        <p:txBody>
          <a:bodyPr/>
          <a:lstStyle/>
          <a:p>
            <a:r>
              <a:rPr lang="it-IT" dirty="0"/>
              <a:t>«New Clear» Vision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A3F0F2-665F-4C77-946E-D3D654CF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5575" y="6597650"/>
            <a:ext cx="4114800" cy="260350"/>
          </a:xfrm>
        </p:spPr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D481EF-1399-489B-80F2-3FBD73D1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3058" y="6597650"/>
            <a:ext cx="367503" cy="260350"/>
          </a:xfrm>
        </p:spPr>
        <p:txBody>
          <a:bodyPr/>
          <a:lstStyle/>
          <a:p>
            <a:fld id="{6C160435-7D0E-4628-9D5A-96DE4EB5B494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D90C023F-F26E-4B39-A794-F5B76BA005FE}"/>
              </a:ext>
            </a:extLst>
          </p:cNvPr>
          <p:cNvSpPr/>
          <p:nvPr/>
        </p:nvSpPr>
        <p:spPr>
          <a:xfrm>
            <a:off x="738776" y="1339428"/>
            <a:ext cx="4655567" cy="4683760"/>
          </a:xfrm>
          <a:custGeom>
            <a:avLst/>
            <a:gdLst>
              <a:gd name="connsiteX0" fmla="*/ 2275840 w 4551680"/>
              <a:gd name="connsiteY0" fmla="*/ 0 h 4551680"/>
              <a:gd name="connsiteX1" fmla="*/ 4246775 w 4551680"/>
              <a:gd name="connsiteY1" fmla="*/ 1137920 h 4551680"/>
              <a:gd name="connsiteX2" fmla="*/ 4246775 w 4551680"/>
              <a:gd name="connsiteY2" fmla="*/ 3413760 h 4551680"/>
              <a:gd name="connsiteX3" fmla="*/ 2275840 w 4551680"/>
              <a:gd name="connsiteY3" fmla="*/ 2275840 h 4551680"/>
              <a:gd name="connsiteX4" fmla="*/ 2275840 w 4551680"/>
              <a:gd name="connsiteY4" fmla="*/ 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-20000"/>
            </a:schemeClr>
          </a:fillRef>
          <a:effectRef idx="2">
            <a:schemeClr val="accent3">
              <a:alpha val="90000"/>
              <a:hueOff val="0"/>
              <a:satOff val="0"/>
              <a:lumOff val="0"/>
              <a:alphaOff val="-20000"/>
            </a:schemeClr>
          </a:effectRef>
          <a:fontRef idx="minor">
            <a:schemeClr val="lt1"/>
          </a:fontRef>
        </p:style>
        <p:txBody>
          <a:bodyPr spcFirstLastPara="0" vert="horz" wrap="square" lIns="1104054" tIns="2973493" rIns="1049866" bIns="42672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dirty="0"/>
          </a:p>
        </p:txBody>
      </p:sp>
      <p:sp>
        <p:nvSpPr>
          <p:cNvPr id="16" name="Freccia circolare 15">
            <a:extLst>
              <a:ext uri="{FF2B5EF4-FFF2-40B4-BE49-F238E27FC236}">
                <a16:creationId xmlns:a16="http://schemas.microsoft.com/office/drawing/2014/main" id="{8A66654E-BF45-4A92-999C-56F25A0EDBB8}"/>
              </a:ext>
            </a:extLst>
          </p:cNvPr>
          <p:cNvSpPr/>
          <p:nvPr/>
        </p:nvSpPr>
        <p:spPr>
          <a:xfrm>
            <a:off x="450574" y="1049481"/>
            <a:ext cx="5231970" cy="5263654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  <a:solidFill>
            <a:srgbClr val="0064AB"/>
          </a:solidFill>
        </p:spPr>
        <p:style>
          <a:ln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lnRef>
          <a:fillRef idx="1">
            <a:schemeClr val="accent3">
              <a:shade val="90000"/>
              <a:hueOff val="140170"/>
              <a:satOff val="-3004"/>
              <a:lumOff val="15406"/>
              <a:alphaOff val="0"/>
            </a:schemeClr>
          </a:fillRef>
          <a:effect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effectRef>
          <a:fontRef idx="minor"/>
        </p:style>
        <p:txBody>
          <a:bodyPr/>
          <a:lstStyle/>
          <a:p>
            <a:endParaRPr lang="it-IT" sz="1600" dirty="0"/>
          </a:p>
        </p:txBody>
      </p:sp>
      <p:sp>
        <p:nvSpPr>
          <p:cNvPr id="19" name="!!AMRSMR">
            <a:extLst>
              <a:ext uri="{FF2B5EF4-FFF2-40B4-BE49-F238E27FC236}">
                <a16:creationId xmlns:a16="http://schemas.microsoft.com/office/drawing/2014/main" id="{BA68DBD9-1EC3-46EF-8644-02934CE03E1C}"/>
              </a:ext>
            </a:extLst>
          </p:cNvPr>
          <p:cNvSpPr/>
          <p:nvPr/>
        </p:nvSpPr>
        <p:spPr>
          <a:xfrm>
            <a:off x="3251172" y="2368822"/>
            <a:ext cx="1849904" cy="172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Small &amp; Advanced Modular Reactors in Hybrid Energy Systems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2030-2040</a:t>
            </a: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18EA204C-2F37-47F8-8E4B-0FB4230FD322}"/>
              </a:ext>
            </a:extLst>
          </p:cNvPr>
          <p:cNvSpPr/>
          <p:nvPr/>
        </p:nvSpPr>
        <p:spPr>
          <a:xfrm rot="7200000">
            <a:off x="663476" y="1435557"/>
            <a:ext cx="4683760" cy="4655567"/>
          </a:xfrm>
          <a:custGeom>
            <a:avLst/>
            <a:gdLst>
              <a:gd name="connsiteX0" fmla="*/ 2275840 w 4551680"/>
              <a:gd name="connsiteY0" fmla="*/ 0 h 4551680"/>
              <a:gd name="connsiteX1" fmla="*/ 4246775 w 4551680"/>
              <a:gd name="connsiteY1" fmla="*/ 1137920 h 4551680"/>
              <a:gd name="connsiteX2" fmla="*/ 4246775 w 4551680"/>
              <a:gd name="connsiteY2" fmla="*/ 3413760 h 4551680"/>
              <a:gd name="connsiteX3" fmla="*/ 2275840 w 4551680"/>
              <a:gd name="connsiteY3" fmla="*/ 2275840 h 4551680"/>
              <a:gd name="connsiteX4" fmla="*/ 2275840 w 4551680"/>
              <a:gd name="connsiteY4" fmla="*/ 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solidFill>
            <a:srgbClr val="059AFF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-20000"/>
            </a:schemeClr>
          </a:fillRef>
          <a:effectRef idx="2">
            <a:schemeClr val="accent3">
              <a:alpha val="90000"/>
              <a:hueOff val="0"/>
              <a:satOff val="0"/>
              <a:lumOff val="0"/>
              <a:alphaOff val="-20000"/>
            </a:schemeClr>
          </a:effectRef>
          <a:fontRef idx="minor">
            <a:schemeClr val="lt1"/>
          </a:fontRef>
        </p:style>
        <p:txBody>
          <a:bodyPr spcFirstLastPara="0" vert="horz" wrap="square" lIns="1104054" tIns="2973493" rIns="1049866" bIns="42672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dirty="0"/>
          </a:p>
        </p:txBody>
      </p:sp>
      <p:sp>
        <p:nvSpPr>
          <p:cNvPr id="21" name="Freccia circolare 20">
            <a:extLst>
              <a:ext uri="{FF2B5EF4-FFF2-40B4-BE49-F238E27FC236}">
                <a16:creationId xmlns:a16="http://schemas.microsoft.com/office/drawing/2014/main" id="{3FCE497E-708A-49AF-B128-1F64FE523B4C}"/>
              </a:ext>
            </a:extLst>
          </p:cNvPr>
          <p:cNvSpPr/>
          <p:nvPr/>
        </p:nvSpPr>
        <p:spPr>
          <a:xfrm rot="7200000">
            <a:off x="373530" y="1147356"/>
            <a:ext cx="5263654" cy="5231970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  <a:solidFill>
            <a:srgbClr val="0064AB"/>
          </a:solidFill>
        </p:spPr>
        <p:style>
          <a:ln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lnRef>
          <a:fillRef idx="1">
            <a:schemeClr val="accent3">
              <a:shade val="90000"/>
              <a:hueOff val="140170"/>
              <a:satOff val="-3004"/>
              <a:lumOff val="15406"/>
              <a:alphaOff val="0"/>
            </a:schemeClr>
          </a:fillRef>
          <a:effect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effectRef>
          <a:fontRef idx="minor"/>
        </p:style>
        <p:txBody>
          <a:bodyPr/>
          <a:lstStyle/>
          <a:p>
            <a:endParaRPr lang="it-IT" sz="1600" dirty="0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DC6DE89C-4439-45EF-BA0F-38D64C7493AF}"/>
              </a:ext>
            </a:extLst>
          </p:cNvPr>
          <p:cNvSpPr/>
          <p:nvPr/>
        </p:nvSpPr>
        <p:spPr>
          <a:xfrm rot="14400000">
            <a:off x="594234" y="1350889"/>
            <a:ext cx="4683760" cy="4655567"/>
          </a:xfrm>
          <a:custGeom>
            <a:avLst/>
            <a:gdLst>
              <a:gd name="connsiteX0" fmla="*/ 2275840 w 4551680"/>
              <a:gd name="connsiteY0" fmla="*/ 0 h 4551680"/>
              <a:gd name="connsiteX1" fmla="*/ 4246775 w 4551680"/>
              <a:gd name="connsiteY1" fmla="*/ 1137920 h 4551680"/>
              <a:gd name="connsiteX2" fmla="*/ 4246775 w 4551680"/>
              <a:gd name="connsiteY2" fmla="*/ 3413760 h 4551680"/>
              <a:gd name="connsiteX3" fmla="*/ 2275840 w 4551680"/>
              <a:gd name="connsiteY3" fmla="*/ 2275840 h 4551680"/>
              <a:gd name="connsiteX4" fmla="*/ 2275840 w 4551680"/>
              <a:gd name="connsiteY4" fmla="*/ 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-20000"/>
            </a:schemeClr>
          </a:fillRef>
          <a:effectRef idx="2">
            <a:schemeClr val="accent3">
              <a:alpha val="90000"/>
              <a:hueOff val="0"/>
              <a:satOff val="0"/>
              <a:lumOff val="0"/>
              <a:alphaOff val="-20000"/>
            </a:schemeClr>
          </a:effectRef>
          <a:fontRef idx="minor">
            <a:schemeClr val="lt1"/>
          </a:fontRef>
        </p:style>
        <p:txBody>
          <a:bodyPr spcFirstLastPara="0" vert="horz" wrap="square" lIns="1104054" tIns="2973493" rIns="1049866" bIns="42672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dirty="0"/>
          </a:p>
        </p:txBody>
      </p:sp>
      <p:sp>
        <p:nvSpPr>
          <p:cNvPr id="24" name="Freccia circolare 23">
            <a:extLst>
              <a:ext uri="{FF2B5EF4-FFF2-40B4-BE49-F238E27FC236}">
                <a16:creationId xmlns:a16="http://schemas.microsoft.com/office/drawing/2014/main" id="{77B59D15-955A-4F4D-A7FC-0F7C7AF9BCFA}"/>
              </a:ext>
            </a:extLst>
          </p:cNvPr>
          <p:cNvSpPr/>
          <p:nvPr/>
        </p:nvSpPr>
        <p:spPr>
          <a:xfrm rot="14400000">
            <a:off x="304288" y="1062687"/>
            <a:ext cx="5263654" cy="5231970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  <a:solidFill>
            <a:srgbClr val="0064AB"/>
          </a:solidFill>
        </p:spPr>
        <p:style>
          <a:ln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lnRef>
          <a:fillRef idx="1">
            <a:schemeClr val="accent3">
              <a:shade val="90000"/>
              <a:hueOff val="140170"/>
              <a:satOff val="-3004"/>
              <a:lumOff val="15406"/>
              <a:alphaOff val="0"/>
            </a:schemeClr>
          </a:fillRef>
          <a:effectRef idx="0">
            <a:schemeClr val="accent3">
              <a:shade val="90000"/>
              <a:hueOff val="140170"/>
              <a:satOff val="-3004"/>
              <a:lumOff val="15406"/>
              <a:alphaOff val="0"/>
            </a:schemeClr>
          </a:effectRef>
          <a:fontRef idx="minor"/>
        </p:style>
        <p:txBody>
          <a:bodyPr/>
          <a:lstStyle/>
          <a:p>
            <a:endParaRPr lang="it-IT" sz="1600" dirty="0"/>
          </a:p>
        </p:txBody>
      </p:sp>
      <p:sp>
        <p:nvSpPr>
          <p:cNvPr id="18" name="!!fusion">
            <a:extLst>
              <a:ext uri="{FF2B5EF4-FFF2-40B4-BE49-F238E27FC236}">
                <a16:creationId xmlns:a16="http://schemas.microsoft.com/office/drawing/2014/main" id="{EE872C27-2EE4-4C4B-AEF8-72DC32D40B64}"/>
              </a:ext>
            </a:extLst>
          </p:cNvPr>
          <p:cNvSpPr/>
          <p:nvPr/>
        </p:nvSpPr>
        <p:spPr>
          <a:xfrm>
            <a:off x="1847540" y="4682046"/>
            <a:ext cx="2315631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Fusion Technology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50882FF-531A-4572-8F56-AF2E5344482D}"/>
              </a:ext>
            </a:extLst>
          </p:cNvPr>
          <p:cNvSpPr txBox="1"/>
          <p:nvPr/>
        </p:nvSpPr>
        <p:spPr>
          <a:xfrm>
            <a:off x="741132" y="2479621"/>
            <a:ext cx="241687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Decommissioning</a:t>
            </a:r>
            <a:br>
              <a:rPr lang="en-US" sz="1600" b="1" kern="1200" noProof="0" dirty="0">
                <a:solidFill>
                  <a:schemeClr val="bg1"/>
                </a:solidFill>
                <a:latin typeface="+mn-lt"/>
              </a:rPr>
            </a:b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 &amp; Waste</a:t>
            </a:r>
            <a:br>
              <a:rPr lang="en-US" sz="1600" b="1" kern="1200" noProof="0" dirty="0">
                <a:solidFill>
                  <a:schemeClr val="bg1"/>
                </a:solidFill>
                <a:latin typeface="+mn-lt"/>
              </a:rPr>
            </a:b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Management</a:t>
            </a:r>
            <a:br>
              <a:rPr lang="en-US" sz="1600" b="1" kern="1200" noProof="0" dirty="0">
                <a:solidFill>
                  <a:schemeClr val="bg1"/>
                </a:solidFill>
                <a:latin typeface="+mn-lt"/>
              </a:rPr>
            </a:b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(including national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repository)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noProof="0" dirty="0">
                <a:solidFill>
                  <a:schemeClr val="bg1"/>
                </a:solidFill>
                <a:latin typeface="+mn-lt"/>
              </a:rPr>
              <a:t>2020 - 2035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AF65C0F-1B0B-4394-9FAA-5AFC094D7588}"/>
              </a:ext>
            </a:extLst>
          </p:cNvPr>
          <p:cNvSpPr txBox="1"/>
          <p:nvPr/>
        </p:nvSpPr>
        <p:spPr>
          <a:xfrm>
            <a:off x="5868869" y="1031008"/>
            <a:ext cx="6251692" cy="484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US" b="1" dirty="0"/>
              <a:t>Nuclear power can and shall take part in this transition</a:t>
            </a:r>
          </a:p>
          <a:p>
            <a:pPr lvl="1">
              <a:spcBef>
                <a:spcPts val="2400"/>
              </a:spcBef>
            </a:pPr>
            <a:r>
              <a:rPr lang="en-US" i="1" dirty="0"/>
              <a:t>Short-term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Timely and efficient solutions for the dismantling </a:t>
            </a:r>
            <a:r>
              <a:rPr lang="en-US" dirty="0"/>
              <a:t>of old plants, accelerating the return to green-field of nuclear sites</a:t>
            </a:r>
          </a:p>
          <a:p>
            <a:pPr lvl="1">
              <a:spcBef>
                <a:spcPts val="2400"/>
              </a:spcBef>
            </a:pPr>
            <a:r>
              <a:rPr lang="en-US" i="1" dirty="0"/>
              <a:t>Medium-term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Integrate new flexible and more sustainable nuclear power plants</a:t>
            </a:r>
            <a:r>
              <a:rPr lang="en-US" dirty="0"/>
              <a:t>, to make the energy transition smoother and cheaper</a:t>
            </a:r>
          </a:p>
          <a:p>
            <a:pPr lvl="1">
              <a:spcBef>
                <a:spcPts val="2400"/>
              </a:spcBef>
            </a:pPr>
            <a:r>
              <a:rPr lang="en-US" i="1" dirty="0"/>
              <a:t>Long-term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Make fusion available to future energy needs</a:t>
            </a:r>
            <a:r>
              <a:rPr lang="en-US" dirty="0"/>
              <a:t>, with the highest sustainability standards for a new source of clean energy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DE1C0AAA-FDF3-4299-9D03-8558BFDC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71" y="3583315"/>
            <a:ext cx="612000" cy="61200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E6E842DE-D1FB-4465-BE91-B71F00327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22215"/>
            <a:ext cx="606857" cy="612000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1268F6A8-D3D7-4A0A-8073-EFC7A1A0F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71" y="5051784"/>
            <a:ext cx="612000" cy="612000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8BB4CA4-522B-46BC-905D-51F88CF01C53}"/>
              </a:ext>
            </a:extLst>
          </p:cNvPr>
          <p:cNvSpPr txBox="1"/>
          <p:nvPr/>
        </p:nvSpPr>
        <p:spPr>
          <a:xfrm>
            <a:off x="1751263" y="4994279"/>
            <a:ext cx="2575530" cy="84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(ITER, DTT, DEMO, </a:t>
            </a:r>
            <a:r>
              <a:rPr lang="en-US" sz="1600" b="1" i="1" dirty="0">
                <a:solidFill>
                  <a:schemeClr val="bg1"/>
                </a:solidFill>
              </a:rPr>
              <a:t>SPARC</a:t>
            </a:r>
            <a:r>
              <a:rPr lang="en-US" sz="1600" b="1" dirty="0">
                <a:solidFill>
                  <a:schemeClr val="bg1"/>
                </a:solidFill>
              </a:rPr>
              <a:t>)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2040 - 2050</a:t>
            </a:r>
          </a:p>
        </p:txBody>
      </p:sp>
    </p:spTree>
    <p:extLst>
      <p:ext uri="{BB962C8B-B14F-4D97-AF65-F5344CB8AC3E}">
        <p14:creationId xmlns:p14="http://schemas.microsoft.com/office/powerpoint/2010/main" val="40824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2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1DCFCD-3F38-40DF-8DB9-9C9351AC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positioning of the </a:t>
            </a:r>
            <a:r>
              <a:rPr lang="it-IT" dirty="0" err="1"/>
              <a:t>Italian</a:t>
            </a:r>
            <a:r>
              <a:rPr lang="it-IT" dirty="0"/>
              <a:t> Industry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E449C6-2BC3-4568-A2AF-2DC4A9AF1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908" y="1271643"/>
            <a:ext cx="3984510" cy="586741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rgbClr val="0064AB"/>
                </a:solidFill>
              </a:rPr>
              <a:t>A </a:t>
            </a:r>
            <a:r>
              <a:rPr lang="it-IT" dirty="0" err="1">
                <a:solidFill>
                  <a:srgbClr val="0064AB"/>
                </a:solidFill>
              </a:rPr>
              <a:t>vital</a:t>
            </a:r>
            <a:r>
              <a:rPr lang="it-IT" dirty="0">
                <a:solidFill>
                  <a:srgbClr val="0064AB"/>
                </a:solidFill>
              </a:rPr>
              <a:t> manufacturing </a:t>
            </a:r>
            <a:r>
              <a:rPr lang="it-IT" dirty="0" err="1">
                <a:solidFill>
                  <a:srgbClr val="0064AB"/>
                </a:solidFill>
              </a:rPr>
              <a:t>industry</a:t>
            </a:r>
            <a:r>
              <a:rPr lang="it-IT" dirty="0">
                <a:solidFill>
                  <a:srgbClr val="0064AB"/>
                </a:solidFill>
              </a:rPr>
              <a:t>, </a:t>
            </a:r>
            <a:r>
              <a:rPr lang="it-IT" dirty="0" err="1">
                <a:solidFill>
                  <a:srgbClr val="0064AB"/>
                </a:solidFill>
              </a:rPr>
              <a:t>able</a:t>
            </a:r>
            <a:r>
              <a:rPr lang="it-IT" dirty="0">
                <a:solidFill>
                  <a:srgbClr val="0064AB"/>
                </a:solidFill>
              </a:rPr>
              <a:t> to compete in Europe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C59EFE-7175-4748-ACC4-0BBAADD00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2BF722-4458-465D-B433-D9646C91C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3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60BAF1-0796-4346-BFF6-4AA2E6958026}"/>
              </a:ext>
            </a:extLst>
          </p:cNvPr>
          <p:cNvSpPr txBox="1"/>
          <p:nvPr/>
        </p:nvSpPr>
        <p:spPr>
          <a:xfrm>
            <a:off x="8664533" y="1932125"/>
            <a:ext cx="2953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64AB"/>
                </a:solidFill>
              </a:rPr>
              <a:t>Open to innovative designs </a:t>
            </a:r>
            <a:r>
              <a:rPr lang="it-IT" dirty="0" err="1">
                <a:solidFill>
                  <a:srgbClr val="0064AB"/>
                </a:solidFill>
              </a:rPr>
              <a:t>since</a:t>
            </a:r>
            <a:r>
              <a:rPr lang="it-IT" dirty="0">
                <a:solidFill>
                  <a:srgbClr val="0064AB"/>
                </a:solidFill>
              </a:rPr>
              <a:t> 30 </a:t>
            </a:r>
            <a:r>
              <a:rPr lang="it-IT" dirty="0" err="1">
                <a:solidFill>
                  <a:srgbClr val="0064AB"/>
                </a:solidFill>
              </a:rPr>
              <a:t>years</a:t>
            </a:r>
            <a:endParaRPr lang="it-IT" dirty="0">
              <a:solidFill>
                <a:srgbClr val="0064AB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DC69B2-F2A5-495D-9B49-A657E5B4A35F}"/>
              </a:ext>
            </a:extLst>
          </p:cNvPr>
          <p:cNvSpPr txBox="1"/>
          <p:nvPr/>
        </p:nvSpPr>
        <p:spPr>
          <a:xfrm>
            <a:off x="5140762" y="1396239"/>
            <a:ext cx="3106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64AB"/>
                </a:solidFill>
              </a:rPr>
              <a:t>Maintaining</a:t>
            </a:r>
            <a:r>
              <a:rPr lang="it-IT" dirty="0">
                <a:solidFill>
                  <a:srgbClr val="0064AB"/>
                </a:solidFill>
              </a:rPr>
              <a:t> engineering skills and </a:t>
            </a:r>
            <a:r>
              <a:rPr lang="it-IT" dirty="0" err="1">
                <a:solidFill>
                  <a:srgbClr val="0064AB"/>
                </a:solidFill>
              </a:rPr>
              <a:t>competences</a:t>
            </a:r>
            <a:r>
              <a:rPr lang="it-IT" dirty="0">
                <a:solidFill>
                  <a:srgbClr val="0064AB"/>
                </a:solidFill>
              </a:rPr>
              <a:t> 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2B4AA741-DF96-45A8-8D3D-2F16698CEAA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8" y="2036080"/>
            <a:ext cx="3984510" cy="2660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462C61D-E3CE-4F2D-B0AC-C2CF7E61B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464" y="2042570"/>
            <a:ext cx="2937591" cy="399404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92DA383-F1B8-44A6-A8B9-C7F3FFA5B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6436" y="2789863"/>
            <a:ext cx="2937591" cy="365372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68154A8-33A1-4A77-A444-E4510E58B487}"/>
              </a:ext>
            </a:extLst>
          </p:cNvPr>
          <p:cNvSpPr/>
          <p:nvPr/>
        </p:nvSpPr>
        <p:spPr>
          <a:xfrm>
            <a:off x="436418" y="1094532"/>
            <a:ext cx="4239491" cy="463775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8F548EA-8D98-4777-A596-28BCFEA74B0B}"/>
              </a:ext>
            </a:extLst>
          </p:cNvPr>
          <p:cNvSpPr/>
          <p:nvPr/>
        </p:nvSpPr>
        <p:spPr>
          <a:xfrm>
            <a:off x="4978384" y="1398866"/>
            <a:ext cx="3184672" cy="4637750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C6A2F50-479E-4A01-B3B2-AA76D8487185}"/>
              </a:ext>
            </a:extLst>
          </p:cNvPr>
          <p:cNvSpPr/>
          <p:nvPr/>
        </p:nvSpPr>
        <p:spPr>
          <a:xfrm>
            <a:off x="4978383" y="1398866"/>
            <a:ext cx="3184672" cy="46377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89EAC06-7D87-41E0-BDC1-0AA55B48FC54}"/>
              </a:ext>
            </a:extLst>
          </p:cNvPr>
          <p:cNvSpPr/>
          <p:nvPr/>
        </p:nvSpPr>
        <p:spPr>
          <a:xfrm>
            <a:off x="8432896" y="1720718"/>
            <a:ext cx="3184672" cy="463775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54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D576EF-5747-4F2B-881F-01A85AE3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41250"/>
            <a:ext cx="8585477" cy="586740"/>
          </a:xfr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dirty="0">
                <a:solidFill>
                  <a:srgbClr val="0064AB"/>
                </a:solidFill>
              </a:rPr>
              <a:t>The Italian Fusion Supply Chain: the second </a:t>
            </a:r>
            <a:r>
              <a:rPr lang="it-IT" dirty="0" err="1">
                <a:solidFill>
                  <a:srgbClr val="0064AB"/>
                </a:solidFill>
              </a:rPr>
              <a:t>at</a:t>
            </a:r>
            <a:r>
              <a:rPr lang="it-IT" dirty="0">
                <a:solidFill>
                  <a:srgbClr val="0064AB"/>
                </a:solidFill>
              </a:rPr>
              <a:t> ITER</a:t>
            </a:r>
            <a:endParaRPr lang="en-GB" dirty="0">
              <a:solidFill>
                <a:srgbClr val="0064AB"/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32CD7A-C3D6-43A4-97F0-19B51823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PUBLIC*</a:t>
            </a:r>
          </a:p>
        </p:txBody>
      </p:sp>
      <p:sp>
        <p:nvSpPr>
          <p:cNvPr id="71" name="Figura a mano libera: forma 70">
            <a:extLst>
              <a:ext uri="{FF2B5EF4-FFF2-40B4-BE49-F238E27FC236}">
                <a16:creationId xmlns:a16="http://schemas.microsoft.com/office/drawing/2014/main" id="{204324EC-29B7-44A0-B519-593ED65D97EB}"/>
              </a:ext>
            </a:extLst>
          </p:cNvPr>
          <p:cNvSpPr/>
          <p:nvPr/>
        </p:nvSpPr>
        <p:spPr>
          <a:xfrm rot="16200000">
            <a:off x="4857033" y="3753312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BAB5">
              <a:alpha val="38824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4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R&amp;D /(12%)</a:t>
            </a:r>
          </a:p>
        </p:txBody>
      </p:sp>
      <p:sp>
        <p:nvSpPr>
          <p:cNvPr id="72" name="Figura a mano libera: forma 71">
            <a:extLst>
              <a:ext uri="{FF2B5EF4-FFF2-40B4-BE49-F238E27FC236}">
                <a16:creationId xmlns:a16="http://schemas.microsoft.com/office/drawing/2014/main" id="{0B84DC50-4102-420B-963E-36E89B1993EE}"/>
              </a:ext>
            </a:extLst>
          </p:cNvPr>
          <p:cNvSpPr/>
          <p:nvPr/>
        </p:nvSpPr>
        <p:spPr>
          <a:xfrm>
            <a:off x="4659014" y="2962847"/>
            <a:ext cx="1402213" cy="1065841"/>
          </a:xfrm>
          <a:custGeom>
            <a:avLst/>
            <a:gdLst>
              <a:gd name="connsiteX0" fmla="*/ 0 w 988326"/>
              <a:gd name="connsiteY0" fmla="*/ 0 h 531358"/>
              <a:gd name="connsiteX1" fmla="*/ 988326 w 988326"/>
              <a:gd name="connsiteY1" fmla="*/ 0 h 531358"/>
              <a:gd name="connsiteX2" fmla="*/ 988326 w 988326"/>
              <a:gd name="connsiteY2" fmla="*/ 531358 h 531358"/>
              <a:gd name="connsiteX3" fmla="*/ 0 w 988326"/>
              <a:gd name="connsiteY3" fmla="*/ 531358 h 531358"/>
              <a:gd name="connsiteX4" fmla="*/ 0 w 988326"/>
              <a:gd name="connsiteY4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326" h="531358">
                <a:moveTo>
                  <a:pt x="0" y="0"/>
                </a:moveTo>
                <a:lnTo>
                  <a:pt x="988326" y="0"/>
                </a:lnTo>
                <a:lnTo>
                  <a:pt x="988326" y="531358"/>
                </a:lnTo>
                <a:lnTo>
                  <a:pt x="0" y="531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Experimental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tests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Applied </a:t>
            </a: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Basic </a:t>
            </a: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Figura a mano libera: forma 72">
            <a:extLst>
              <a:ext uri="{FF2B5EF4-FFF2-40B4-BE49-F238E27FC236}">
                <a16:creationId xmlns:a16="http://schemas.microsoft.com/office/drawing/2014/main" id="{17149FA2-8161-4488-84E1-E1CB8E57FA9F}"/>
              </a:ext>
            </a:extLst>
          </p:cNvPr>
          <p:cNvSpPr/>
          <p:nvPr/>
        </p:nvSpPr>
        <p:spPr>
          <a:xfrm rot="16200000">
            <a:off x="4857033" y="5009372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B0B5">
              <a:alpha val="25882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022751"/>
              <a:satOff val="-1535"/>
              <a:lumOff val="-250"/>
              <a:alphaOff val="0"/>
            </a:schemeClr>
          </a:fillRef>
          <a:effectRef idx="0">
            <a:schemeClr val="accent3">
              <a:hueOff val="1022751"/>
              <a:satOff val="-1535"/>
              <a:lumOff val="-25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Figura a mano libera: forma 73">
            <a:extLst>
              <a:ext uri="{FF2B5EF4-FFF2-40B4-BE49-F238E27FC236}">
                <a16:creationId xmlns:a16="http://schemas.microsoft.com/office/drawing/2014/main" id="{9BC5354B-4D23-4527-8B71-0273C7D20B82}"/>
              </a:ext>
            </a:extLst>
          </p:cNvPr>
          <p:cNvSpPr/>
          <p:nvPr/>
        </p:nvSpPr>
        <p:spPr>
          <a:xfrm rot="16200000">
            <a:off x="6008151" y="4383748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BEB5">
              <a:alpha val="74118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045503"/>
              <a:satOff val="-3069"/>
              <a:lumOff val="-499"/>
              <a:alphaOff val="0"/>
            </a:schemeClr>
          </a:fillRef>
          <a:effectRef idx="0">
            <a:schemeClr val="accent3">
              <a:hueOff val="2045503"/>
              <a:satOff val="-3069"/>
              <a:lumOff val="-499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4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Engineering (17%)</a:t>
            </a:r>
          </a:p>
        </p:txBody>
      </p:sp>
      <p:sp>
        <p:nvSpPr>
          <p:cNvPr id="75" name="Figura a mano libera: forma 74">
            <a:extLst>
              <a:ext uri="{FF2B5EF4-FFF2-40B4-BE49-F238E27FC236}">
                <a16:creationId xmlns:a16="http://schemas.microsoft.com/office/drawing/2014/main" id="{A6DE1E1A-9730-40B3-AEC9-DEEF1F51CF70}"/>
              </a:ext>
            </a:extLst>
          </p:cNvPr>
          <p:cNvSpPr/>
          <p:nvPr/>
        </p:nvSpPr>
        <p:spPr>
          <a:xfrm rot="16200000">
            <a:off x="6008151" y="3127689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B0B5">
              <a:alpha val="83137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068254"/>
              <a:satOff val="-4604"/>
              <a:lumOff val="-749"/>
              <a:alphaOff val="0"/>
            </a:schemeClr>
          </a:fillRef>
          <a:effectRef idx="0">
            <a:schemeClr val="accent3">
              <a:hueOff val="3068254"/>
              <a:satOff val="-4604"/>
              <a:lumOff val="-74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EPC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(6%)</a:t>
            </a:r>
          </a:p>
        </p:txBody>
      </p:sp>
      <p:sp>
        <p:nvSpPr>
          <p:cNvPr id="76" name="Figura a mano libera: forma 75">
            <a:extLst>
              <a:ext uri="{FF2B5EF4-FFF2-40B4-BE49-F238E27FC236}">
                <a16:creationId xmlns:a16="http://schemas.microsoft.com/office/drawing/2014/main" id="{C9893CFE-7239-4394-AD4C-601A96F72217}"/>
              </a:ext>
            </a:extLst>
          </p:cNvPr>
          <p:cNvSpPr/>
          <p:nvPr/>
        </p:nvSpPr>
        <p:spPr>
          <a:xfrm rot="16200000">
            <a:off x="7159269" y="3753312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CEB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091005"/>
              <a:satOff val="-6138"/>
              <a:lumOff val="-998"/>
              <a:alphaOff val="0"/>
            </a:schemeClr>
          </a:fillRef>
          <a:effectRef idx="0">
            <a:schemeClr val="accent3">
              <a:hueOff val="4091005"/>
              <a:satOff val="-6138"/>
              <a:lumOff val="-998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4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Manufacturing (17%)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Figura a mano libera: forma 76">
            <a:extLst>
              <a:ext uri="{FF2B5EF4-FFF2-40B4-BE49-F238E27FC236}">
                <a16:creationId xmlns:a16="http://schemas.microsoft.com/office/drawing/2014/main" id="{2A0DD7D3-4E45-46C6-A2CE-00F2CAC9639C}"/>
              </a:ext>
            </a:extLst>
          </p:cNvPr>
          <p:cNvSpPr/>
          <p:nvPr/>
        </p:nvSpPr>
        <p:spPr>
          <a:xfrm>
            <a:off x="7153187" y="3116135"/>
            <a:ext cx="1175180" cy="813702"/>
          </a:xfrm>
          <a:custGeom>
            <a:avLst/>
            <a:gdLst>
              <a:gd name="connsiteX0" fmla="*/ 0 w 988326"/>
              <a:gd name="connsiteY0" fmla="*/ 0 h 531358"/>
              <a:gd name="connsiteX1" fmla="*/ 988326 w 988326"/>
              <a:gd name="connsiteY1" fmla="*/ 0 h 531358"/>
              <a:gd name="connsiteX2" fmla="*/ 988326 w 988326"/>
              <a:gd name="connsiteY2" fmla="*/ 531358 h 531358"/>
              <a:gd name="connsiteX3" fmla="*/ 0 w 988326"/>
              <a:gd name="connsiteY3" fmla="*/ 531358 h 531358"/>
              <a:gd name="connsiteX4" fmla="*/ 0 w 988326"/>
              <a:gd name="connsiteY4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326" h="531358">
                <a:moveTo>
                  <a:pt x="0" y="0"/>
                </a:moveTo>
                <a:lnTo>
                  <a:pt x="988326" y="0"/>
                </a:lnTo>
                <a:lnTo>
                  <a:pt x="988326" y="531358"/>
                </a:lnTo>
                <a:lnTo>
                  <a:pt x="0" y="531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Raw Materials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Mechanical works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Special tools</a:t>
            </a:r>
          </a:p>
        </p:txBody>
      </p:sp>
      <p:sp>
        <p:nvSpPr>
          <p:cNvPr id="78" name="Figura a mano libera: forma 77">
            <a:extLst>
              <a:ext uri="{FF2B5EF4-FFF2-40B4-BE49-F238E27FC236}">
                <a16:creationId xmlns:a16="http://schemas.microsoft.com/office/drawing/2014/main" id="{FB08F6A9-ACE7-4B0A-865C-11EAE1EFB61D}"/>
              </a:ext>
            </a:extLst>
          </p:cNvPr>
          <p:cNvSpPr/>
          <p:nvPr/>
        </p:nvSpPr>
        <p:spPr>
          <a:xfrm rot="16200000">
            <a:off x="7159269" y="5009372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C3B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113756"/>
              <a:satOff val="-7673"/>
              <a:lumOff val="-1248"/>
              <a:alphaOff val="0"/>
            </a:schemeClr>
          </a:fillRef>
          <a:effectRef idx="0">
            <a:schemeClr val="accent3">
              <a:hueOff val="5113756"/>
              <a:satOff val="-7673"/>
              <a:lumOff val="-124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Figura a mano libera: forma 78">
            <a:extLst>
              <a:ext uri="{FF2B5EF4-FFF2-40B4-BE49-F238E27FC236}">
                <a16:creationId xmlns:a16="http://schemas.microsoft.com/office/drawing/2014/main" id="{B8191E5A-FC80-4CE5-8F80-6EDF40215551}"/>
              </a:ext>
            </a:extLst>
          </p:cNvPr>
          <p:cNvSpPr/>
          <p:nvPr/>
        </p:nvSpPr>
        <p:spPr>
          <a:xfrm rot="16200000">
            <a:off x="8310387" y="4383748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  <a:solidFill>
            <a:srgbClr val="09B0B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36507"/>
              <a:satOff val="-9207"/>
              <a:lumOff val="-1497"/>
              <a:alphaOff val="0"/>
            </a:schemeClr>
          </a:fillRef>
          <a:effectRef idx="0">
            <a:schemeClr val="accent3">
              <a:hueOff val="6136507"/>
              <a:satOff val="-9207"/>
              <a:lumOff val="-1497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4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Supply Chain Management (36%) </a:t>
            </a:r>
          </a:p>
        </p:txBody>
      </p:sp>
      <p:sp>
        <p:nvSpPr>
          <p:cNvPr id="80" name="Figura a mano libera: forma 79">
            <a:extLst>
              <a:ext uri="{FF2B5EF4-FFF2-40B4-BE49-F238E27FC236}">
                <a16:creationId xmlns:a16="http://schemas.microsoft.com/office/drawing/2014/main" id="{AC74CB4D-3A03-41A7-A15F-88B9106F9FA1}"/>
              </a:ext>
            </a:extLst>
          </p:cNvPr>
          <p:cNvSpPr/>
          <p:nvPr/>
        </p:nvSpPr>
        <p:spPr>
          <a:xfrm>
            <a:off x="8171738" y="5625828"/>
            <a:ext cx="1443746" cy="813702"/>
          </a:xfrm>
          <a:custGeom>
            <a:avLst/>
            <a:gdLst>
              <a:gd name="connsiteX0" fmla="*/ 0 w 956445"/>
              <a:gd name="connsiteY0" fmla="*/ 0 h 531358"/>
              <a:gd name="connsiteX1" fmla="*/ 956445 w 956445"/>
              <a:gd name="connsiteY1" fmla="*/ 0 h 531358"/>
              <a:gd name="connsiteX2" fmla="*/ 956445 w 956445"/>
              <a:gd name="connsiteY2" fmla="*/ 531358 h 531358"/>
              <a:gd name="connsiteX3" fmla="*/ 0 w 956445"/>
              <a:gd name="connsiteY3" fmla="*/ 531358 h 531358"/>
              <a:gd name="connsiteX4" fmla="*/ 0 w 956445"/>
              <a:gd name="connsiteY4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445" h="531358">
                <a:moveTo>
                  <a:pt x="0" y="0"/>
                </a:moveTo>
                <a:lnTo>
                  <a:pt x="956445" y="0"/>
                </a:lnTo>
                <a:lnTo>
                  <a:pt x="956445" y="531358"/>
                </a:lnTo>
                <a:lnTo>
                  <a:pt x="0" y="531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EC&amp;I </a:t>
            </a:r>
            <a:b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components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Mech. Components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Bulk </a:t>
            </a: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materials</a:t>
            </a:r>
            <a:endParaRPr kumimoji="0" lang="it-IT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Figura a mano libera: forma 80">
            <a:extLst>
              <a:ext uri="{FF2B5EF4-FFF2-40B4-BE49-F238E27FC236}">
                <a16:creationId xmlns:a16="http://schemas.microsoft.com/office/drawing/2014/main" id="{A706B0CD-C598-41BD-8C70-C10ECA1A1215}"/>
              </a:ext>
            </a:extLst>
          </p:cNvPr>
          <p:cNvSpPr/>
          <p:nvPr/>
        </p:nvSpPr>
        <p:spPr>
          <a:xfrm rot="16200000">
            <a:off x="8310387" y="3127689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7159259"/>
              <a:satOff val="-10742"/>
              <a:lumOff val="-1747"/>
              <a:alphaOff val="0"/>
            </a:schemeClr>
          </a:fillRef>
          <a:effectRef idx="0">
            <a:schemeClr val="accent3">
              <a:hueOff val="7159259"/>
              <a:satOff val="-10742"/>
              <a:lumOff val="-174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Figura a mano libera: forma 81">
            <a:extLst>
              <a:ext uri="{FF2B5EF4-FFF2-40B4-BE49-F238E27FC236}">
                <a16:creationId xmlns:a16="http://schemas.microsoft.com/office/drawing/2014/main" id="{EF9191F8-07FC-41F2-ABC1-3261AB819A60}"/>
              </a:ext>
            </a:extLst>
          </p:cNvPr>
          <p:cNvSpPr/>
          <p:nvPr/>
        </p:nvSpPr>
        <p:spPr>
          <a:xfrm rot="16200000">
            <a:off x="9461506" y="3753311"/>
            <a:ext cx="1163017" cy="1356172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8182010"/>
              <a:satOff val="-12276"/>
              <a:lumOff val="-1996"/>
              <a:alphaOff val="0"/>
            </a:schemeClr>
          </a:fillRef>
          <a:effectRef idx="0">
            <a:schemeClr val="accent3">
              <a:hueOff val="8182010"/>
              <a:satOff val="-12276"/>
              <a:lumOff val="-1996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5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Construction (12%)</a:t>
            </a:r>
          </a:p>
        </p:txBody>
      </p:sp>
      <p:sp>
        <p:nvSpPr>
          <p:cNvPr id="83" name="Figura a mano libera: forma 82">
            <a:extLst>
              <a:ext uri="{FF2B5EF4-FFF2-40B4-BE49-F238E27FC236}">
                <a16:creationId xmlns:a16="http://schemas.microsoft.com/office/drawing/2014/main" id="{8958C683-2ABF-495A-903B-79B747008A1A}"/>
              </a:ext>
            </a:extLst>
          </p:cNvPr>
          <p:cNvSpPr/>
          <p:nvPr/>
        </p:nvSpPr>
        <p:spPr>
          <a:xfrm>
            <a:off x="9297079" y="3110319"/>
            <a:ext cx="1491870" cy="813702"/>
          </a:xfrm>
          <a:custGeom>
            <a:avLst/>
            <a:gdLst>
              <a:gd name="connsiteX0" fmla="*/ 0 w 988326"/>
              <a:gd name="connsiteY0" fmla="*/ 0 h 531358"/>
              <a:gd name="connsiteX1" fmla="*/ 988326 w 988326"/>
              <a:gd name="connsiteY1" fmla="*/ 0 h 531358"/>
              <a:gd name="connsiteX2" fmla="*/ 988326 w 988326"/>
              <a:gd name="connsiteY2" fmla="*/ 531358 h 531358"/>
              <a:gd name="connsiteX3" fmla="*/ 0 w 988326"/>
              <a:gd name="connsiteY3" fmla="*/ 531358 h 531358"/>
              <a:gd name="connsiteX4" fmla="*/ 0 w 988326"/>
              <a:gd name="connsiteY4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326" h="531358">
                <a:moveTo>
                  <a:pt x="0" y="0"/>
                </a:moveTo>
                <a:lnTo>
                  <a:pt x="988326" y="0"/>
                </a:lnTo>
                <a:lnTo>
                  <a:pt x="988326" y="531358"/>
                </a:lnTo>
                <a:lnTo>
                  <a:pt x="0" y="531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Civil works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Technical services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Installations</a:t>
            </a:r>
          </a:p>
        </p:txBody>
      </p:sp>
      <p:sp>
        <p:nvSpPr>
          <p:cNvPr id="84" name="Figura a mano libera: forma 83">
            <a:extLst>
              <a:ext uri="{FF2B5EF4-FFF2-40B4-BE49-F238E27FC236}">
                <a16:creationId xmlns:a16="http://schemas.microsoft.com/office/drawing/2014/main" id="{13822461-A7F4-42E6-A4B1-61A3B5EFB94B}"/>
              </a:ext>
            </a:extLst>
          </p:cNvPr>
          <p:cNvSpPr/>
          <p:nvPr/>
        </p:nvSpPr>
        <p:spPr>
          <a:xfrm rot="16200000">
            <a:off x="9461505" y="5009372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9204761"/>
              <a:satOff val="-13811"/>
              <a:lumOff val="-2246"/>
              <a:alphaOff val="0"/>
            </a:schemeClr>
          </a:fillRef>
          <a:effectRef idx="0">
            <a:schemeClr val="accent3">
              <a:hueOff val="9204761"/>
              <a:satOff val="-13811"/>
              <a:lumOff val="-224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5" name="Figura a mano libera: forma 84">
            <a:extLst>
              <a:ext uri="{FF2B5EF4-FFF2-40B4-BE49-F238E27FC236}">
                <a16:creationId xmlns:a16="http://schemas.microsoft.com/office/drawing/2014/main" id="{6ED64E39-2354-4CD3-AEBE-36BBC513CA41}"/>
              </a:ext>
            </a:extLst>
          </p:cNvPr>
          <p:cNvSpPr/>
          <p:nvPr/>
        </p:nvSpPr>
        <p:spPr>
          <a:xfrm rot="16200000">
            <a:off x="10612624" y="4383748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0227513"/>
              <a:satOff val="-15345"/>
              <a:lumOff val="-2495"/>
              <a:alphaOff val="0"/>
            </a:schemeClr>
          </a:fillRef>
          <a:effectRef idx="0">
            <a:schemeClr val="accent3">
              <a:hueOff val="10227513"/>
              <a:satOff val="-15345"/>
              <a:lumOff val="-2495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150545" tIns="168487" rIns="150545" bIns="168484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Maintanance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Figura a mano libera: forma 85">
            <a:extLst>
              <a:ext uri="{FF2B5EF4-FFF2-40B4-BE49-F238E27FC236}">
                <a16:creationId xmlns:a16="http://schemas.microsoft.com/office/drawing/2014/main" id="{86A5B2A5-4A83-4C7A-9CB0-3E8C456E0BA7}"/>
              </a:ext>
            </a:extLst>
          </p:cNvPr>
          <p:cNvSpPr/>
          <p:nvPr/>
        </p:nvSpPr>
        <p:spPr>
          <a:xfrm rot="16200000">
            <a:off x="10612624" y="3127689"/>
            <a:ext cx="1163017" cy="1356171"/>
          </a:xfrm>
          <a:custGeom>
            <a:avLst/>
            <a:gdLst>
              <a:gd name="connsiteX0" fmla="*/ 0 w 885597"/>
              <a:gd name="connsiteY0" fmla="*/ 385235 h 770469"/>
              <a:gd name="connsiteX1" fmla="*/ 192617 w 885597"/>
              <a:gd name="connsiteY1" fmla="*/ 0 h 770469"/>
              <a:gd name="connsiteX2" fmla="*/ 692980 w 885597"/>
              <a:gd name="connsiteY2" fmla="*/ 0 h 770469"/>
              <a:gd name="connsiteX3" fmla="*/ 885597 w 885597"/>
              <a:gd name="connsiteY3" fmla="*/ 385235 h 770469"/>
              <a:gd name="connsiteX4" fmla="*/ 692980 w 885597"/>
              <a:gd name="connsiteY4" fmla="*/ 770469 h 770469"/>
              <a:gd name="connsiteX5" fmla="*/ 192617 w 885597"/>
              <a:gd name="connsiteY5" fmla="*/ 770469 h 770469"/>
              <a:gd name="connsiteX6" fmla="*/ 0 w 885597"/>
              <a:gd name="connsiteY6" fmla="*/ 385235 h 77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597" h="770469">
                <a:moveTo>
                  <a:pt x="442798" y="0"/>
                </a:moveTo>
                <a:lnTo>
                  <a:pt x="885597" y="167577"/>
                </a:lnTo>
                <a:lnTo>
                  <a:pt x="885597" y="602892"/>
                </a:lnTo>
                <a:lnTo>
                  <a:pt x="442798" y="770469"/>
                </a:lnTo>
                <a:lnTo>
                  <a:pt x="0" y="602892"/>
                </a:lnTo>
                <a:lnTo>
                  <a:pt x="0" y="167577"/>
                </a:lnTo>
                <a:lnTo>
                  <a:pt x="44279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0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65" tIns="138007" rIns="120065" bIns="13800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7" name="Figura a mano libera: forma 86">
            <a:extLst>
              <a:ext uri="{FF2B5EF4-FFF2-40B4-BE49-F238E27FC236}">
                <a16:creationId xmlns:a16="http://schemas.microsoft.com/office/drawing/2014/main" id="{BEB9EE11-ABC5-4C72-9D2E-C270BFFD5511}"/>
              </a:ext>
            </a:extLst>
          </p:cNvPr>
          <p:cNvSpPr/>
          <p:nvPr/>
        </p:nvSpPr>
        <p:spPr>
          <a:xfrm>
            <a:off x="5880487" y="5447689"/>
            <a:ext cx="1443746" cy="1323988"/>
          </a:xfrm>
          <a:custGeom>
            <a:avLst/>
            <a:gdLst>
              <a:gd name="connsiteX0" fmla="*/ 0 w 956445"/>
              <a:gd name="connsiteY0" fmla="*/ 0 h 531358"/>
              <a:gd name="connsiteX1" fmla="*/ 956445 w 956445"/>
              <a:gd name="connsiteY1" fmla="*/ 0 h 531358"/>
              <a:gd name="connsiteX2" fmla="*/ 956445 w 956445"/>
              <a:gd name="connsiteY2" fmla="*/ 531358 h 531358"/>
              <a:gd name="connsiteX3" fmla="*/ 0 w 956445"/>
              <a:gd name="connsiteY3" fmla="*/ 531358 h 531358"/>
              <a:gd name="connsiteX4" fmla="*/ 0 w 956445"/>
              <a:gd name="connsiteY4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445" h="531358">
                <a:moveTo>
                  <a:pt x="0" y="0"/>
                </a:moveTo>
                <a:lnTo>
                  <a:pt x="956445" y="0"/>
                </a:lnTo>
                <a:lnTo>
                  <a:pt x="956445" y="531358"/>
                </a:lnTo>
                <a:lnTo>
                  <a:pt x="0" y="531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Design 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Engineering</a:t>
            </a: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Specialistic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analyses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Other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services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Segnaposto contenuto 28">
            <a:extLst>
              <a:ext uri="{FF2B5EF4-FFF2-40B4-BE49-F238E27FC236}">
                <a16:creationId xmlns:a16="http://schemas.microsoft.com/office/drawing/2014/main" id="{6C8AE334-0F71-471B-84DD-CBB162A305AF}"/>
              </a:ext>
            </a:extLst>
          </p:cNvPr>
          <p:cNvSpPr txBox="1">
            <a:spLocks/>
          </p:cNvSpPr>
          <p:nvPr/>
        </p:nvSpPr>
        <p:spPr>
          <a:xfrm>
            <a:off x="6387247" y="2100439"/>
            <a:ext cx="5365810" cy="9336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The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Italian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Fusion Supply Chains accounts for more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than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100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enterprises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covering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the overall Value Chain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64AB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0064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5F686EB0-08A7-4104-B030-A510C5838BDF}"/>
              </a:ext>
            </a:extLst>
          </p:cNvPr>
          <p:cNvGrpSpPr/>
          <p:nvPr/>
        </p:nvGrpSpPr>
        <p:grpSpPr>
          <a:xfrm>
            <a:off x="3419445" y="968835"/>
            <a:ext cx="5159607" cy="324000"/>
            <a:chOff x="-1035763" y="2748388"/>
            <a:chExt cx="5148000" cy="360000"/>
          </a:xfrm>
        </p:grpSpPr>
        <p:sp>
          <p:nvSpPr>
            <p:cNvPr id="97" name="Rettangolo 96">
              <a:extLst>
                <a:ext uri="{FF2B5EF4-FFF2-40B4-BE49-F238E27FC236}">
                  <a16:creationId xmlns:a16="http://schemas.microsoft.com/office/drawing/2014/main" id="{23406227-AF83-4086-8E27-48071C22AED5}"/>
                </a:ext>
              </a:extLst>
            </p:cNvPr>
            <p:cNvSpPr/>
            <p:nvPr/>
          </p:nvSpPr>
          <p:spPr>
            <a:xfrm>
              <a:off x="2192867" y="2805766"/>
              <a:ext cx="60946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B606F7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</a:rPr>
                <a:t>15000</a:t>
              </a:r>
            </a:p>
          </p:txBody>
        </p:sp>
        <p:sp>
          <p:nvSpPr>
            <p:cNvPr id="95" name="Rettangolo 94">
              <a:extLst>
                <a:ext uri="{FF2B5EF4-FFF2-40B4-BE49-F238E27FC236}">
                  <a16:creationId xmlns:a16="http://schemas.microsoft.com/office/drawing/2014/main" id="{0F5CB1A4-2AD5-4ACE-B65E-EEEE09BC78A9}"/>
                </a:ext>
              </a:extLst>
            </p:cNvPr>
            <p:cNvSpPr/>
            <p:nvPr/>
          </p:nvSpPr>
          <p:spPr>
            <a:xfrm>
              <a:off x="-1035763" y="2748388"/>
              <a:ext cx="5148000" cy="360000"/>
            </a:xfrm>
            <a:prstGeom prst="rect">
              <a:avLst/>
            </a:prstGeom>
            <a:solidFill>
              <a:srgbClr val="0089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99" name="Rettangolo 98">
            <a:extLst>
              <a:ext uri="{FF2B5EF4-FFF2-40B4-BE49-F238E27FC236}">
                <a16:creationId xmlns:a16="http://schemas.microsoft.com/office/drawing/2014/main" id="{9E7F352C-07A9-4B3E-894C-2930C88B7888}"/>
              </a:ext>
            </a:extLst>
          </p:cNvPr>
          <p:cNvSpPr/>
          <p:nvPr/>
        </p:nvSpPr>
        <p:spPr>
          <a:xfrm>
            <a:off x="3419445" y="1572744"/>
            <a:ext cx="2385310" cy="324000"/>
          </a:xfrm>
          <a:prstGeom prst="rect">
            <a:avLst/>
          </a:prstGeom>
          <a:solidFill>
            <a:srgbClr val="65C1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A50BDB8E-8182-4EA3-8165-CE1C213D12EB}"/>
              </a:ext>
            </a:extLst>
          </p:cNvPr>
          <p:cNvSpPr/>
          <p:nvPr/>
        </p:nvSpPr>
        <p:spPr>
          <a:xfrm>
            <a:off x="3419445" y="2202491"/>
            <a:ext cx="540000" cy="324000"/>
          </a:xfrm>
          <a:prstGeom prst="rect">
            <a:avLst/>
          </a:prstGeom>
          <a:solidFill>
            <a:srgbClr val="B7E2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005B45E9-E0D9-4957-9DEB-85458CD1623F}"/>
              </a:ext>
            </a:extLst>
          </p:cNvPr>
          <p:cNvSpPr/>
          <p:nvPr/>
        </p:nvSpPr>
        <p:spPr>
          <a:xfrm>
            <a:off x="706583" y="1007382"/>
            <a:ext cx="2481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ITER Construction Budget</a:t>
            </a:r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0ADE03AB-FCA5-464C-B52C-0980566394F0}"/>
              </a:ext>
            </a:extLst>
          </p:cNvPr>
          <p:cNvSpPr/>
          <p:nvPr/>
        </p:nvSpPr>
        <p:spPr>
          <a:xfrm>
            <a:off x="554179" y="2123557"/>
            <a:ext cx="2786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YTD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Tenders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Awarded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Industry </a:t>
            </a:r>
            <a:r>
              <a:rPr kumimoji="0" lang="it-IT" sz="1400" b="0" i="0" u="none" strike="noStrike" kern="1200" cap="none" spc="0" normalizeH="0" baseline="3000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F3D277DC-7925-4E32-BBCF-506456E5FD7E}"/>
              </a:ext>
            </a:extLst>
          </p:cNvPr>
          <p:cNvSpPr/>
          <p:nvPr/>
        </p:nvSpPr>
        <p:spPr>
          <a:xfrm>
            <a:off x="822227" y="1600278"/>
            <a:ext cx="2365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YTD Awarded Tenders</a:t>
            </a:r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64E0E35C-EB29-4052-8440-46A68EA4C649}"/>
              </a:ext>
            </a:extLst>
          </p:cNvPr>
          <p:cNvSpPr/>
          <p:nvPr/>
        </p:nvSpPr>
        <p:spPr>
          <a:xfrm>
            <a:off x="3419445" y="2909543"/>
            <a:ext cx="216000" cy="324000"/>
          </a:xfrm>
          <a:prstGeom prst="rect">
            <a:avLst/>
          </a:prstGeom>
          <a:solidFill>
            <a:srgbClr val="540FA8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B6D8FB14-6303-457D-959C-6AB00BA85285}"/>
              </a:ext>
            </a:extLst>
          </p:cNvPr>
          <p:cNvSpPr/>
          <p:nvPr/>
        </p:nvSpPr>
        <p:spPr>
          <a:xfrm>
            <a:off x="-67089" y="2830394"/>
            <a:ext cx="3398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YTD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Tenders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Awarded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Consortia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coordinated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Ansaldo Nucleare</a:t>
            </a:r>
          </a:p>
        </p:txBody>
      </p:sp>
      <p:sp>
        <p:nvSpPr>
          <p:cNvPr id="122" name="Ovale 121">
            <a:extLst>
              <a:ext uri="{FF2B5EF4-FFF2-40B4-BE49-F238E27FC236}">
                <a16:creationId xmlns:a16="http://schemas.microsoft.com/office/drawing/2014/main" id="{A005741F-D86E-4F96-A2B7-A560D21C673B}"/>
              </a:ext>
            </a:extLst>
          </p:cNvPr>
          <p:cNvSpPr/>
          <p:nvPr/>
        </p:nvSpPr>
        <p:spPr>
          <a:xfrm>
            <a:off x="8417052" y="968835"/>
            <a:ext cx="324000" cy="324000"/>
          </a:xfrm>
          <a:prstGeom prst="ellipse">
            <a:avLst/>
          </a:prstGeom>
          <a:solidFill>
            <a:srgbClr val="008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3" name="Ovale 122">
            <a:extLst>
              <a:ext uri="{FF2B5EF4-FFF2-40B4-BE49-F238E27FC236}">
                <a16:creationId xmlns:a16="http://schemas.microsoft.com/office/drawing/2014/main" id="{737475B7-404E-43FB-B92D-2BA3955296A7}"/>
              </a:ext>
            </a:extLst>
          </p:cNvPr>
          <p:cNvSpPr/>
          <p:nvPr/>
        </p:nvSpPr>
        <p:spPr>
          <a:xfrm>
            <a:off x="5653934" y="1579093"/>
            <a:ext cx="301641" cy="317651"/>
          </a:xfrm>
          <a:prstGeom prst="ellipse">
            <a:avLst/>
          </a:prstGeom>
          <a:solidFill>
            <a:srgbClr val="65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4" name="Ovale 123">
            <a:extLst>
              <a:ext uri="{FF2B5EF4-FFF2-40B4-BE49-F238E27FC236}">
                <a16:creationId xmlns:a16="http://schemas.microsoft.com/office/drawing/2014/main" id="{8325D0F6-B18D-44C7-89B1-A60A549BC475}"/>
              </a:ext>
            </a:extLst>
          </p:cNvPr>
          <p:cNvSpPr/>
          <p:nvPr/>
        </p:nvSpPr>
        <p:spPr>
          <a:xfrm>
            <a:off x="3797445" y="2208095"/>
            <a:ext cx="318396" cy="318396"/>
          </a:xfrm>
          <a:prstGeom prst="ellipse">
            <a:avLst/>
          </a:prstGeom>
          <a:solidFill>
            <a:srgbClr val="B7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5" name="Ovale 124">
            <a:extLst>
              <a:ext uri="{FF2B5EF4-FFF2-40B4-BE49-F238E27FC236}">
                <a16:creationId xmlns:a16="http://schemas.microsoft.com/office/drawing/2014/main" id="{ED732F6D-3844-44D5-9438-0C500DFCDDC0}"/>
              </a:ext>
            </a:extLst>
          </p:cNvPr>
          <p:cNvSpPr/>
          <p:nvPr/>
        </p:nvSpPr>
        <p:spPr>
          <a:xfrm>
            <a:off x="3456894" y="2909543"/>
            <a:ext cx="318396" cy="318396"/>
          </a:xfrm>
          <a:prstGeom prst="ellipse">
            <a:avLst/>
          </a:prstGeom>
          <a:solidFill>
            <a:srgbClr val="540F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1" name="Rettangolo 140">
            <a:extLst>
              <a:ext uri="{FF2B5EF4-FFF2-40B4-BE49-F238E27FC236}">
                <a16:creationId xmlns:a16="http://schemas.microsoft.com/office/drawing/2014/main" id="{2842A61F-DC85-4BF1-A0B7-111B49B8EB94}"/>
              </a:ext>
            </a:extLst>
          </p:cNvPr>
          <p:cNvSpPr/>
          <p:nvPr/>
        </p:nvSpPr>
        <p:spPr>
          <a:xfrm>
            <a:off x="116877" y="6057903"/>
            <a:ext cx="33313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Approximate figures in million€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 including 400 million€ directly awarded by ITER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C38F63D-9929-4483-BD5E-E3FAA9F115A5}"/>
              </a:ext>
            </a:extLst>
          </p:cNvPr>
          <p:cNvSpPr/>
          <p:nvPr/>
        </p:nvSpPr>
        <p:spPr>
          <a:xfrm>
            <a:off x="9065354" y="914251"/>
            <a:ext cx="1274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21.000 M€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356E76C2-3A5A-41FB-B119-194377A0248C}"/>
              </a:ext>
            </a:extLst>
          </p:cNvPr>
          <p:cNvSpPr/>
          <p:nvPr/>
        </p:nvSpPr>
        <p:spPr>
          <a:xfrm>
            <a:off x="7622588" y="951191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 B€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CA272A3D-D588-486C-B0DC-06A8A690EF72}"/>
              </a:ext>
            </a:extLst>
          </p:cNvPr>
          <p:cNvSpPr/>
          <p:nvPr/>
        </p:nvSpPr>
        <p:spPr>
          <a:xfrm>
            <a:off x="4810640" y="156092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7.2 B€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8E42D3B5-F859-4733-BAC7-B8B21BEF43C3}"/>
              </a:ext>
            </a:extLst>
          </p:cNvPr>
          <p:cNvSpPr/>
          <p:nvPr/>
        </p:nvSpPr>
        <p:spPr>
          <a:xfrm>
            <a:off x="3331271" y="2187937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1.6 B€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58DD70-0138-4BB6-BFBC-8039AE8FC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160435-7D0E-4628-9D5A-96DE4EB5B494}" type="slidenum">
              <a:rPr kumimoji="0" lang="it-IT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99928D1-FB7F-4DF9-9526-64F14F1E3CC7}"/>
              </a:ext>
            </a:extLst>
          </p:cNvPr>
          <p:cNvSpPr txBox="1"/>
          <p:nvPr/>
        </p:nvSpPr>
        <p:spPr>
          <a:xfrm>
            <a:off x="3743690" y="284942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0,6 B€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57" name="Segnaposto contenuto 28">
            <a:extLst>
              <a:ext uri="{FF2B5EF4-FFF2-40B4-BE49-F238E27FC236}">
                <a16:creationId xmlns:a16="http://schemas.microsoft.com/office/drawing/2014/main" id="{7034DDA8-C2B4-4D0F-87BF-45DBD4EA3A9E}"/>
              </a:ext>
            </a:extLst>
          </p:cNvPr>
          <p:cNvSpPr txBox="1">
            <a:spLocks/>
          </p:cNvSpPr>
          <p:nvPr/>
        </p:nvSpPr>
        <p:spPr>
          <a:xfrm>
            <a:off x="319782" y="4598736"/>
            <a:ext cx="4339232" cy="9336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Ansaldo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Nucleare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4AB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is leading contracts for about 40% of the value awarded to the Italian Fusion Supply Chain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64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281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47B4B8-FAB0-4B87-B6D8-F493FF866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C24171-48D8-4CCD-AD4E-C5F0B006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160435-7D0E-4628-9D5A-96DE4EB5B494}" type="slidenum">
              <a:rPr kumimoji="0" lang="it-IT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332D057-DDB7-4258-B753-31A377760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6095295" cy="6857205"/>
          </a:xfrm>
          <a:prstGeom prst="roundRect">
            <a:avLst>
              <a:gd name="adj" fmla="val 0"/>
            </a:avLst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AD0A10E9-D91B-428D-80FB-9941A38C39D2}"/>
              </a:ext>
            </a:extLst>
          </p:cNvPr>
          <p:cNvSpPr/>
          <p:nvPr/>
        </p:nvSpPr>
        <p:spPr>
          <a:xfrm flipH="1">
            <a:off x="4255686" y="28433"/>
            <a:ext cx="2158296" cy="6858000"/>
          </a:xfrm>
          <a:prstGeom prst="rect">
            <a:avLst/>
          </a:prstGeom>
          <a:gradFill flip="none" rotWithShape="1">
            <a:gsLst>
              <a:gs pos="50000">
                <a:srgbClr val="FFFFFF">
                  <a:alpha val="56000"/>
                </a:srgbClr>
              </a:gs>
              <a:gs pos="0">
                <a:schemeClr val="bg1"/>
              </a:gs>
              <a:gs pos="18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F4BAE441-BF6E-4ADF-AD8B-424871518F36}"/>
              </a:ext>
            </a:extLst>
          </p:cNvPr>
          <p:cNvGrpSpPr/>
          <p:nvPr/>
        </p:nvGrpSpPr>
        <p:grpSpPr>
          <a:xfrm>
            <a:off x="4738588" y="592902"/>
            <a:ext cx="5053907" cy="2633197"/>
            <a:chOff x="4738588" y="592902"/>
            <a:chExt cx="5053907" cy="2633197"/>
          </a:xfrm>
        </p:grpSpPr>
        <p:sp>
          <p:nvSpPr>
            <p:cNvPr id="19" name="Estrazione 18">
              <a:extLst>
                <a:ext uri="{FF2B5EF4-FFF2-40B4-BE49-F238E27FC236}">
                  <a16:creationId xmlns:a16="http://schemas.microsoft.com/office/drawing/2014/main" id="{FF9E38BE-EAC1-4665-9E06-3755FC955E1D}"/>
                </a:ext>
              </a:extLst>
            </p:cNvPr>
            <p:cNvSpPr/>
            <p:nvPr/>
          </p:nvSpPr>
          <p:spPr>
            <a:xfrm rot="14439513">
              <a:off x="5588224" y="659515"/>
              <a:ext cx="1716948" cy="3416219"/>
            </a:xfrm>
            <a:prstGeom prst="flowChartExtract">
              <a:avLst/>
            </a:prstGeom>
            <a:solidFill>
              <a:srgbClr val="29A8FF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7FD159B5-2209-4E63-8A86-817A9CCE0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769" t="625" r="16724" b="33"/>
            <a:stretch/>
          </p:blipFill>
          <p:spPr>
            <a:xfrm rot="5400000">
              <a:off x="7089753" y="592902"/>
              <a:ext cx="1742400" cy="1742400"/>
            </a:xfrm>
            <a:prstGeom prst="ellipse">
              <a:avLst/>
            </a:prstGeom>
            <a:noFill/>
            <a:ln w="3175" cap="sq">
              <a:solidFill>
                <a:schemeClr val="tx2"/>
              </a:solidFill>
              <a:miter lim="800000"/>
            </a:ln>
            <a:effectLst/>
          </p:spPr>
        </p:pic>
        <p:sp>
          <p:nvSpPr>
            <p:cNvPr id="11" name="CasellaDiTesto 36">
              <a:extLst>
                <a:ext uri="{FF2B5EF4-FFF2-40B4-BE49-F238E27FC236}">
                  <a16:creationId xmlns:a16="http://schemas.microsoft.com/office/drawing/2014/main" id="{9439B0A3-4414-4A29-8BDD-7C55CC21AEDB}"/>
                </a:ext>
              </a:extLst>
            </p:cNvPr>
            <p:cNvSpPr txBox="1"/>
            <p:nvPr/>
          </p:nvSpPr>
          <p:spPr>
            <a:xfrm>
              <a:off x="8781276" y="736202"/>
              <a:ext cx="10112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TAC2- Tokamak assembly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995656DB-1426-49FA-B84B-AD02A27FF43C}"/>
              </a:ext>
            </a:extLst>
          </p:cNvPr>
          <p:cNvGrpSpPr/>
          <p:nvPr/>
        </p:nvGrpSpPr>
        <p:grpSpPr>
          <a:xfrm>
            <a:off x="4502602" y="1658625"/>
            <a:ext cx="7548341" cy="2428126"/>
            <a:chOff x="4502602" y="1658625"/>
            <a:chExt cx="7548341" cy="2428126"/>
          </a:xfrm>
        </p:grpSpPr>
        <p:sp>
          <p:nvSpPr>
            <p:cNvPr id="14" name="Estrazione 13">
              <a:extLst>
                <a:ext uri="{FF2B5EF4-FFF2-40B4-BE49-F238E27FC236}">
                  <a16:creationId xmlns:a16="http://schemas.microsoft.com/office/drawing/2014/main" id="{1F369BA2-4CBC-49D9-A1AA-2E00ACB8700F}"/>
                </a:ext>
              </a:extLst>
            </p:cNvPr>
            <p:cNvSpPr/>
            <p:nvPr/>
          </p:nvSpPr>
          <p:spPr>
            <a:xfrm rot="15351579" flipH="1">
              <a:off x="6366214" y="481548"/>
              <a:ext cx="1741591" cy="5468815"/>
            </a:xfrm>
            <a:prstGeom prst="flowChartExtract">
              <a:avLst/>
            </a:prstGeom>
            <a:solidFill>
              <a:srgbClr val="29A8FF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2E9E13F4-A589-48EA-A07B-1D0E59F21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477" r="6477"/>
            <a:stretch/>
          </p:blipFill>
          <p:spPr>
            <a:xfrm>
              <a:off x="9006424" y="1658625"/>
              <a:ext cx="1742400" cy="1742400"/>
            </a:xfrm>
            <a:prstGeom prst="flowChartConnector">
              <a:avLst/>
            </a:prstGeom>
            <a:noFill/>
            <a:ln w="3175" cap="sq">
              <a:solidFill>
                <a:schemeClr val="tx2"/>
              </a:solidFill>
              <a:miter lim="800000"/>
            </a:ln>
            <a:effectLst/>
          </p:spPr>
        </p:pic>
        <p:sp>
          <p:nvSpPr>
            <p:cNvPr id="12" name="CasellaDiTesto 37">
              <a:extLst>
                <a:ext uri="{FF2B5EF4-FFF2-40B4-BE49-F238E27FC236}">
                  <a16:creationId xmlns:a16="http://schemas.microsoft.com/office/drawing/2014/main" id="{8FEE37FB-1680-4045-BEE1-0E915CDD7DDA}"/>
                </a:ext>
              </a:extLst>
            </p:cNvPr>
            <p:cNvSpPr txBox="1"/>
            <p:nvPr/>
          </p:nvSpPr>
          <p:spPr>
            <a:xfrm>
              <a:off x="10600454" y="2009933"/>
              <a:ext cx="145048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Vacuum Vessel manufacturing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67F31C0-5073-4504-8234-1AE75CFDDE8D}"/>
              </a:ext>
            </a:extLst>
          </p:cNvPr>
          <p:cNvGrpSpPr/>
          <p:nvPr/>
        </p:nvGrpSpPr>
        <p:grpSpPr>
          <a:xfrm>
            <a:off x="4043468" y="3489980"/>
            <a:ext cx="7938324" cy="2009456"/>
            <a:chOff x="4043468" y="3489980"/>
            <a:chExt cx="7938324" cy="2009456"/>
          </a:xfrm>
        </p:grpSpPr>
        <p:sp>
          <p:nvSpPr>
            <p:cNvPr id="18" name="Estrazione 17">
              <a:extLst>
                <a:ext uri="{FF2B5EF4-FFF2-40B4-BE49-F238E27FC236}">
                  <a16:creationId xmlns:a16="http://schemas.microsoft.com/office/drawing/2014/main" id="{46E300EE-70BC-4C2D-8EC1-B6DFA1BBECC2}"/>
                </a:ext>
              </a:extLst>
            </p:cNvPr>
            <p:cNvSpPr/>
            <p:nvPr/>
          </p:nvSpPr>
          <p:spPr>
            <a:xfrm rot="15998643" flipH="1">
              <a:off x="6150892" y="1534365"/>
              <a:ext cx="1741591" cy="5956439"/>
            </a:xfrm>
            <a:prstGeom prst="flowChartExtract">
              <a:avLst/>
            </a:prstGeom>
            <a:solidFill>
              <a:srgbClr val="29A8FF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CBD4D1DA-855D-4B73-AA24-8327E419DF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5674" t="127" r="18104" b="-127"/>
            <a:stretch/>
          </p:blipFill>
          <p:spPr>
            <a:xfrm>
              <a:off x="9167744" y="3489980"/>
              <a:ext cx="1742400" cy="1742400"/>
            </a:xfrm>
            <a:prstGeom prst="flowChartConnector">
              <a:avLst/>
            </a:prstGeom>
            <a:noFill/>
            <a:ln w="3175" cap="sq">
              <a:solidFill>
                <a:schemeClr val="tx2"/>
              </a:solidFill>
              <a:miter lim="800000"/>
            </a:ln>
            <a:effectLst/>
          </p:spPr>
        </p:pic>
        <p:sp>
          <p:nvSpPr>
            <p:cNvPr id="17" name="CasellaDiTesto 38">
              <a:extLst>
                <a:ext uri="{FF2B5EF4-FFF2-40B4-BE49-F238E27FC236}">
                  <a16:creationId xmlns:a16="http://schemas.microsoft.com/office/drawing/2014/main" id="{C8359BD1-A453-4AB3-B037-D18F2E0F84B4}"/>
                </a:ext>
              </a:extLst>
            </p:cNvPr>
            <p:cNvSpPr txBox="1"/>
            <p:nvPr/>
          </p:nvSpPr>
          <p:spPr>
            <a:xfrm>
              <a:off x="10669669" y="4760772"/>
              <a:ext cx="131212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Divertor</a:t>
              </a: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it-IT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development</a:t>
              </a: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&amp; testing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E50E1285-B913-47B1-8C68-38FCC398608A}"/>
              </a:ext>
            </a:extLst>
          </p:cNvPr>
          <p:cNvGrpSpPr/>
          <p:nvPr/>
        </p:nvGrpSpPr>
        <p:grpSpPr>
          <a:xfrm>
            <a:off x="5240753" y="4601466"/>
            <a:ext cx="4969301" cy="2235704"/>
            <a:chOff x="5240753" y="4601466"/>
            <a:chExt cx="4969301" cy="2235704"/>
          </a:xfrm>
        </p:grpSpPr>
        <p:sp>
          <p:nvSpPr>
            <p:cNvPr id="15" name="Estrazione 14">
              <a:extLst>
                <a:ext uri="{FF2B5EF4-FFF2-40B4-BE49-F238E27FC236}">
                  <a16:creationId xmlns:a16="http://schemas.microsoft.com/office/drawing/2014/main" id="{759B2D7F-0C20-4A1A-8BEB-605B5C3D2D14}"/>
                </a:ext>
              </a:extLst>
            </p:cNvPr>
            <p:cNvSpPr/>
            <p:nvPr/>
          </p:nvSpPr>
          <p:spPr>
            <a:xfrm rot="17262345">
              <a:off x="5904979" y="3937240"/>
              <a:ext cx="1741591" cy="3070043"/>
            </a:xfrm>
            <a:prstGeom prst="flowChartExtract">
              <a:avLst/>
            </a:prstGeom>
            <a:solidFill>
              <a:srgbClr val="29A8FF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CasellaDiTesto 40">
              <a:extLst>
                <a:ext uri="{FF2B5EF4-FFF2-40B4-BE49-F238E27FC236}">
                  <a16:creationId xmlns:a16="http://schemas.microsoft.com/office/drawing/2014/main" id="{7463D03A-CC77-4D6C-A09D-3028AF4CB650}"/>
                </a:ext>
              </a:extLst>
            </p:cNvPr>
            <p:cNvSpPr txBox="1"/>
            <p:nvPr/>
          </p:nvSpPr>
          <p:spPr>
            <a:xfrm>
              <a:off x="9006424" y="6166647"/>
              <a:ext cx="120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4A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Remote Handling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9E3CA453-D73E-4BA5-9FCB-E0811BCEE9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355" t="-96017" r="15960" b="-75981"/>
            <a:stretch/>
          </p:blipFill>
          <p:spPr>
            <a:xfrm>
              <a:off x="7487212" y="5094770"/>
              <a:ext cx="1742400" cy="1742400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 w="3175" cap="sq">
              <a:solidFill>
                <a:schemeClr val="tx2"/>
              </a:solidFill>
              <a:miter lim="800000"/>
            </a:ln>
            <a:effectLst/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2E065E6-50BC-4C6D-94E6-CB957C346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949" y="152401"/>
            <a:ext cx="4535478" cy="586740"/>
          </a:xfrm>
        </p:spPr>
        <p:txBody>
          <a:bodyPr/>
          <a:lstStyle/>
          <a:p>
            <a:r>
              <a:rPr lang="it-IT" dirty="0"/>
              <a:t>Inside the </a:t>
            </a:r>
            <a:r>
              <a:rPr lang="it-IT" dirty="0" err="1"/>
              <a:t>Tokamak</a:t>
            </a:r>
            <a:r>
              <a:rPr lang="it-IT" dirty="0"/>
              <a:t> Building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55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8444A0-5E40-480E-98FA-1DAD719F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152401"/>
            <a:ext cx="8198716" cy="586740"/>
          </a:xfrm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it-IT" dirty="0"/>
              <a:t>Skills and </a:t>
            </a:r>
            <a:r>
              <a:rPr lang="it-IT" dirty="0" err="1"/>
              <a:t>competences</a:t>
            </a:r>
            <a:r>
              <a:rPr lang="it-IT" dirty="0"/>
              <a:t>: passive </a:t>
            </a:r>
            <a:r>
              <a:rPr lang="it-IT" dirty="0" err="1"/>
              <a:t>safety</a:t>
            </a:r>
            <a:r>
              <a:rPr lang="it-IT" dirty="0"/>
              <a:t> feature design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48EE6B-DC15-42F7-AF88-9CABBCF51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FCE6DA-EEC0-46C9-BA5B-3642EF00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6</a:t>
            </a:fld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B11D8AA-1320-4D43-95E4-520787B4CBD3}"/>
              </a:ext>
            </a:extLst>
          </p:cNvPr>
          <p:cNvGrpSpPr/>
          <p:nvPr/>
        </p:nvGrpSpPr>
        <p:grpSpPr>
          <a:xfrm>
            <a:off x="445827" y="1476029"/>
            <a:ext cx="6182591" cy="3905941"/>
            <a:chOff x="377649" y="805147"/>
            <a:chExt cx="7424918" cy="4053353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79E881B0-12FA-4FB0-9B7A-0665934F5DA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521" y="1227718"/>
              <a:ext cx="5196046" cy="363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D25DFC29-4B02-4FF1-897B-FA4A19F97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49" y="1131417"/>
              <a:ext cx="2763000" cy="290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it-IT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Passive Decay Heat Removal</a:t>
              </a: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F772CABF-5E9E-4070-AA2C-8AD68D4CF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304" y="3599226"/>
              <a:ext cx="1958914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defTabSz="457200" eaLnBrk="1" fontAlgn="base" latinLnBrk="0" hangingPunct="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Passive </a:t>
              </a:r>
              <a:r>
                <a:rPr kumimoji="0" lang="it-IT" altLang="it-IT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Safety</a:t>
              </a:r>
              <a:r>
                <a:rPr kumimoji="0" lang="it-IT" altLang="it-IT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Injection</a:t>
              </a:r>
            </a:p>
            <a:p>
              <a:pPr marL="0" marR="0" lvl="0" indent="0" defTabSz="457200" eaLnBrk="1" fontAlgn="base" latinLnBrk="0" hangingPunct="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2C3E5A56-002B-4C84-86B7-8F460C718E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7221" y="1581160"/>
              <a:ext cx="2316796" cy="9349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8DC251AA-DFCA-4460-A61E-CCEA490298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0627" y="3828851"/>
              <a:ext cx="1104525" cy="5130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9" name="Line 10">
              <a:extLst>
                <a:ext uri="{FF2B5EF4-FFF2-40B4-BE49-F238E27FC236}">
                  <a16:creationId xmlns:a16="http://schemas.microsoft.com/office/drawing/2014/main" id="{7D4C932F-C4ED-411F-8E11-A987CC9AF1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40649" y="4447919"/>
              <a:ext cx="1638844" cy="24600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0" name="Line 11">
              <a:extLst>
                <a:ext uri="{FF2B5EF4-FFF2-40B4-BE49-F238E27FC236}">
                  <a16:creationId xmlns:a16="http://schemas.microsoft.com/office/drawing/2014/main" id="{A9A8607F-7724-4AE3-9942-1A67E9590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7518" y="2523188"/>
              <a:ext cx="1454404" cy="2012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9A4C0356-6B71-47B5-82D0-7245CA112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73144" y="1173788"/>
              <a:ext cx="543207" cy="173763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5FD13C49-EA4F-4B23-B728-5F6115F5C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1248" y="936756"/>
              <a:ext cx="618879" cy="38931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" name="Oval 15">
              <a:extLst>
                <a:ext uri="{FF2B5EF4-FFF2-40B4-BE49-F238E27FC236}">
                  <a16:creationId xmlns:a16="http://schemas.microsoft.com/office/drawing/2014/main" id="{22E61B6D-0B49-49A5-B31B-F65F29393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101" y="1368196"/>
              <a:ext cx="1630100" cy="592446"/>
            </a:xfrm>
            <a:prstGeom prst="ellipse">
              <a:avLst/>
            </a:prstGeom>
            <a:solidFill>
              <a:srgbClr val="99CC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Conceptual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&amp;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detailed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 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Design PRHX</a:t>
              </a:r>
            </a:p>
          </p:txBody>
        </p:sp>
        <p:sp>
          <p:nvSpPr>
            <p:cNvPr id="24" name="Oval 16">
              <a:extLst>
                <a:ext uri="{FF2B5EF4-FFF2-40B4-BE49-F238E27FC236}">
                  <a16:creationId xmlns:a16="http://schemas.microsoft.com/office/drawing/2014/main" id="{35D6789C-2FD3-49CA-B205-CD9C97C32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63" y="2674768"/>
              <a:ext cx="1739758" cy="638332"/>
            </a:xfrm>
            <a:prstGeom prst="ellipse">
              <a:avLst/>
            </a:prstGeom>
            <a:solidFill>
              <a:srgbClr val="99CC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Testing of 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steam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discharge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in pool</a:t>
              </a:r>
            </a:p>
          </p:txBody>
        </p:sp>
        <p:sp>
          <p:nvSpPr>
            <p:cNvPr id="25" name="Oval 17">
              <a:extLst>
                <a:ext uri="{FF2B5EF4-FFF2-40B4-BE49-F238E27FC236}">
                  <a16:creationId xmlns:a16="http://schemas.microsoft.com/office/drawing/2014/main" id="{9824CBC9-E14C-4573-9A02-4162222D7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761" y="4148029"/>
              <a:ext cx="1267597" cy="542220"/>
            </a:xfrm>
            <a:prstGeom prst="ellipse">
              <a:avLst/>
            </a:prstGeom>
            <a:solidFill>
              <a:srgbClr val="9BBB59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Full </a:t>
              </a: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height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integral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testing</a:t>
              </a:r>
              <a:endParaRPr kumimoji="0" lang="it-IT" altLang="it-IT" sz="1100" b="1" i="1" u="none" strike="noStrike" kern="0" cap="none" spc="0" normalizeH="0" baseline="0" noProof="0" dirty="0">
                <a:ln>
                  <a:noFill/>
                </a:ln>
                <a:solidFill>
                  <a:srgbClr val="E61E0F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6" name="Oval 18">
              <a:extLst>
                <a:ext uri="{FF2B5EF4-FFF2-40B4-BE49-F238E27FC236}">
                  <a16:creationId xmlns:a16="http://schemas.microsoft.com/office/drawing/2014/main" id="{12487069-1893-41AC-BDFF-FCA49CCFE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6422" y="805147"/>
              <a:ext cx="1119693" cy="542220"/>
            </a:xfrm>
            <a:prstGeom prst="ellipse">
              <a:avLst/>
            </a:prstGeom>
            <a:solidFill>
              <a:srgbClr val="9BBB59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rgbClr val="50555A"/>
                  </a:solidFill>
                  <a:latin typeface="Arial" pitchFamily="34" charset="0"/>
                </a:defRPr>
              </a:lvl1pPr>
              <a:lvl2pPr marL="742950" indent="-285750">
                <a:defRPr sz="3200">
                  <a:solidFill>
                    <a:srgbClr val="50555A"/>
                  </a:solidFill>
                  <a:latin typeface="Arial" pitchFamily="34" charset="0"/>
                </a:defRPr>
              </a:lvl2pPr>
              <a:lvl3pPr marL="11430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3pPr>
              <a:lvl4pPr marL="16002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4pPr>
              <a:lvl5pPr marL="2057400" indent="-228600">
                <a:defRPr sz="3200">
                  <a:solidFill>
                    <a:srgbClr val="50555A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50555A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Alternate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actuation</a:t>
              </a:r>
              <a:r>
                <a:rPr kumimoji="0" lang="it-IT" altLang="it-IT" sz="1100" b="1" i="1" u="none" strike="noStrike" kern="0" cap="none" spc="0" normalizeH="0" baseline="0" noProof="0" dirty="0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 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1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61E0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charset="0"/>
                </a:rPr>
                <a:t>patent</a:t>
              </a:r>
              <a:endParaRPr kumimoji="0" lang="it-IT" altLang="it-IT" sz="1100" b="1" i="1" u="none" strike="noStrike" kern="0" cap="none" spc="0" normalizeH="0" baseline="0" noProof="0" dirty="0">
                <a:ln>
                  <a:noFill/>
                </a:ln>
                <a:solidFill>
                  <a:srgbClr val="E61E0F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9EBBF899-1166-47B9-BF91-39E7AE9D0BF2}"/>
              </a:ext>
            </a:extLst>
          </p:cNvPr>
          <p:cNvSpPr txBox="1"/>
          <p:nvPr/>
        </p:nvSpPr>
        <p:spPr>
          <a:xfrm>
            <a:off x="3571902" y="1350483"/>
            <a:ext cx="1428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>
                <a:solidFill>
                  <a:srgbClr val="FF0000"/>
                </a:solidFill>
              </a:rPr>
              <a:t>Automatic</a:t>
            </a:r>
            <a:r>
              <a:rPr lang="it-IT" sz="1200" b="1" dirty="0">
                <a:solidFill>
                  <a:srgbClr val="FF0000"/>
                </a:solidFill>
              </a:rPr>
              <a:t> </a:t>
            </a:r>
            <a:r>
              <a:rPr lang="it-IT" sz="1200" b="1" dirty="0" err="1">
                <a:solidFill>
                  <a:srgbClr val="FF0000"/>
                </a:solidFill>
              </a:rPr>
              <a:t>depressurization</a:t>
            </a:r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6AE4F74-9609-40B3-A11B-A834EA9E008D}"/>
              </a:ext>
            </a:extLst>
          </p:cNvPr>
          <p:cNvSpPr txBox="1"/>
          <p:nvPr/>
        </p:nvSpPr>
        <p:spPr>
          <a:xfrm>
            <a:off x="1806033" y="5670954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AP1000 </a:t>
            </a:r>
            <a:r>
              <a:rPr lang="it-IT" b="1" dirty="0" err="1"/>
              <a:t>Certification</a:t>
            </a:r>
            <a:r>
              <a:rPr lang="it-IT" b="1" dirty="0"/>
              <a:t> &amp; FOAKE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C83A4D6-EF62-450C-8840-FA9D7444A830}"/>
              </a:ext>
            </a:extLst>
          </p:cNvPr>
          <p:cNvSpPr/>
          <p:nvPr/>
        </p:nvSpPr>
        <p:spPr>
          <a:xfrm>
            <a:off x="445827" y="1164204"/>
            <a:ext cx="6252149" cy="50294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A0A9991-224D-435C-A411-D9AE95B6C265}"/>
              </a:ext>
            </a:extLst>
          </p:cNvPr>
          <p:cNvSpPr/>
          <p:nvPr/>
        </p:nvSpPr>
        <p:spPr>
          <a:xfrm>
            <a:off x="7479109" y="1602852"/>
            <a:ext cx="4478586" cy="406810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55D9430-A7E6-450A-99C1-933B3054DE59}"/>
              </a:ext>
            </a:extLst>
          </p:cNvPr>
          <p:cNvSpPr txBox="1"/>
          <p:nvPr/>
        </p:nvSpPr>
        <p:spPr>
          <a:xfrm>
            <a:off x="7559418" y="1951436"/>
            <a:ext cx="439827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Fluid System Design 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Accident Analyses For Plant Licensing Including Computer Codes Update (Chapter 15)	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Thermal Hydraulic</a:t>
            </a:r>
            <a:r>
              <a:rPr lang="en-US" sz="1400" dirty="0">
                <a:solidFill>
                  <a:schemeClr val="tx2"/>
                </a:solidFill>
                <a:sym typeface="Wingdings 3" pitchFamily="18" charset="2"/>
              </a:rPr>
              <a:t> </a:t>
            </a:r>
            <a:r>
              <a:rPr lang="en-US" sz="1400" dirty="0">
                <a:solidFill>
                  <a:schemeClr val="tx2"/>
                </a:solidFill>
              </a:rPr>
              <a:t>Analyses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Testing Support for Licensing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Component Design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Piping and Leak Before Break Analyses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Plant General Arrangement &amp; PDS 3D Model</a:t>
            </a:r>
          </a:p>
          <a:p>
            <a:pPr marL="363538" indent="-361950"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tabLst>
                <a:tab pos="3497263" algn="l"/>
              </a:tabLst>
            </a:pPr>
            <a:r>
              <a:rPr lang="en-US" sz="1400" dirty="0">
                <a:solidFill>
                  <a:schemeClr val="tx2"/>
                </a:solidFill>
              </a:rPr>
              <a:t>Structural Analysis</a:t>
            </a:r>
          </a:p>
        </p:txBody>
      </p:sp>
    </p:spTree>
    <p:extLst>
      <p:ext uri="{BB962C8B-B14F-4D97-AF65-F5344CB8AC3E}">
        <p14:creationId xmlns:p14="http://schemas.microsoft.com/office/powerpoint/2010/main" val="108862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70F179-306B-4A9D-BA48-976F81F21A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COMPANY CONFIDENTIAL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FF2B405-4695-4C9C-B936-57CAC6B09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74" y="976712"/>
            <a:ext cx="2566126" cy="434637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D5FD0C6-08D1-4152-8500-2612B2FDE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828" y="976711"/>
            <a:ext cx="2727451" cy="4346375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3C9EED61-D52F-49E4-A5DC-28197AF44B91}"/>
              </a:ext>
            </a:extLst>
          </p:cNvPr>
          <p:cNvSpPr txBox="1">
            <a:spLocks/>
          </p:cNvSpPr>
          <p:nvPr/>
        </p:nvSpPr>
        <p:spPr>
          <a:xfrm>
            <a:off x="155575" y="152401"/>
            <a:ext cx="8198716" cy="58674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0" tIns="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rgbClr val="005BA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it-IT" sz="2600" b="0" dirty="0">
                <a:solidFill>
                  <a:srgbClr val="0070C0"/>
                </a:solidFill>
              </a:rPr>
              <a:t>Skills and </a:t>
            </a:r>
            <a:r>
              <a:rPr lang="it-IT" sz="2600" b="0" dirty="0" err="1">
                <a:solidFill>
                  <a:srgbClr val="0070C0"/>
                </a:solidFill>
              </a:rPr>
              <a:t>competences</a:t>
            </a:r>
            <a:r>
              <a:rPr lang="it-IT" sz="2600" b="0" dirty="0">
                <a:solidFill>
                  <a:srgbClr val="0070C0"/>
                </a:solidFill>
              </a:rPr>
              <a:t>: passive </a:t>
            </a:r>
            <a:r>
              <a:rPr lang="it-IT" sz="2600" b="0" dirty="0" err="1">
                <a:solidFill>
                  <a:srgbClr val="0070C0"/>
                </a:solidFill>
              </a:rPr>
              <a:t>safety</a:t>
            </a:r>
            <a:r>
              <a:rPr lang="it-IT" sz="2600" b="0" dirty="0">
                <a:solidFill>
                  <a:srgbClr val="0070C0"/>
                </a:solidFill>
              </a:rPr>
              <a:t> feature testing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9D71C02-6595-4AB8-B048-988C4B76D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453" y="3282683"/>
            <a:ext cx="9669094" cy="29263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99FA27C-5709-43B5-B504-D0C0E842756F}"/>
              </a:ext>
            </a:extLst>
          </p:cNvPr>
          <p:cNvSpPr txBox="1"/>
          <p:nvPr/>
        </p:nvSpPr>
        <p:spPr>
          <a:xfrm>
            <a:off x="274446" y="5419622"/>
            <a:ext cx="3013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SBWR </a:t>
            </a:r>
            <a:r>
              <a:rPr lang="it-IT" dirty="0" err="1"/>
              <a:t>Isolation</a:t>
            </a:r>
            <a:r>
              <a:rPr lang="it-IT" dirty="0"/>
              <a:t> </a:t>
            </a:r>
            <a:r>
              <a:rPr lang="it-IT" dirty="0" err="1"/>
              <a:t>Condenser</a:t>
            </a:r>
            <a:r>
              <a:rPr lang="it-IT" dirty="0"/>
              <a:t> and Passive </a:t>
            </a:r>
            <a:r>
              <a:rPr lang="it-IT" dirty="0" err="1"/>
              <a:t>Containment</a:t>
            </a:r>
            <a:r>
              <a:rPr lang="it-IT" dirty="0"/>
              <a:t> </a:t>
            </a:r>
            <a:r>
              <a:rPr lang="it-IT" dirty="0" err="1"/>
              <a:t>Cooling</a:t>
            </a:r>
            <a:r>
              <a:rPr lang="it-IT" dirty="0"/>
              <a:t> HX- SIET Piacenza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555EBBE-9DA6-48A8-A21F-0202A1C0F713}"/>
              </a:ext>
            </a:extLst>
          </p:cNvPr>
          <p:cNvSpPr txBox="1"/>
          <p:nvPr/>
        </p:nvSpPr>
        <p:spPr>
          <a:xfrm>
            <a:off x="8725255" y="5472527"/>
            <a:ext cx="331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Helical</a:t>
            </a:r>
            <a:r>
              <a:rPr lang="it-IT" dirty="0"/>
              <a:t> SG Test Rig (20 MW) – SIET Piacenza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5BE89999-D445-4D59-B3FB-72CFEF740FD6}"/>
              </a:ext>
            </a:extLst>
          </p:cNvPr>
          <p:cNvGrpSpPr/>
          <p:nvPr/>
        </p:nvGrpSpPr>
        <p:grpSpPr>
          <a:xfrm>
            <a:off x="4127674" y="1453599"/>
            <a:ext cx="3868249" cy="4427688"/>
            <a:chOff x="3914541" y="1309644"/>
            <a:chExt cx="3868249" cy="4427688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872BCD8A-4D6E-4CBC-B96D-F0701BF5D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4541" y="2345428"/>
              <a:ext cx="3868249" cy="3391904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365E882D-8F48-4B7D-B82F-6710177EB5E0}"/>
                </a:ext>
              </a:extLst>
            </p:cNvPr>
            <p:cNvSpPr txBox="1"/>
            <p:nvPr/>
          </p:nvSpPr>
          <p:spPr>
            <a:xfrm>
              <a:off x="4208952" y="1309644"/>
              <a:ext cx="32725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err="1"/>
                <a:t>Atmospheric</a:t>
              </a:r>
              <a:r>
                <a:rPr lang="it-IT" dirty="0"/>
                <a:t> </a:t>
              </a:r>
              <a:r>
                <a:rPr lang="it-IT" dirty="0" err="1"/>
                <a:t>Depressurization</a:t>
              </a:r>
              <a:r>
                <a:rPr lang="it-IT" dirty="0"/>
                <a:t> </a:t>
              </a:r>
              <a:r>
                <a:rPr lang="it-IT" dirty="0" err="1"/>
                <a:t>hydrodynamic</a:t>
              </a:r>
              <a:r>
                <a:rPr lang="it-IT" dirty="0"/>
                <a:t> </a:t>
              </a:r>
              <a:r>
                <a:rPr lang="it-IT" dirty="0" err="1"/>
                <a:t>tests</a:t>
              </a:r>
              <a:endParaRPr lang="it-IT" dirty="0"/>
            </a:p>
            <a:p>
              <a:pPr algn="ctr"/>
              <a:r>
                <a:rPr lang="it-IT" dirty="0"/>
                <a:t> (ENEA Casaccia)</a:t>
              </a:r>
            </a:p>
          </p:txBody>
        </p:sp>
      </p:grpSp>
      <p:pic>
        <p:nvPicPr>
          <p:cNvPr id="21" name="Immagine 20">
            <a:extLst>
              <a:ext uri="{FF2B5EF4-FFF2-40B4-BE49-F238E27FC236}">
                <a16:creationId xmlns:a16="http://schemas.microsoft.com/office/drawing/2014/main" id="{E03AEC44-FDCD-4057-9863-2F9CC304A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5415" y="839955"/>
            <a:ext cx="3319696" cy="550299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DDEDF64-689F-4D66-AFA6-E6B7E03BF8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5" y="839955"/>
            <a:ext cx="3322608" cy="5505165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149CB958-31B2-4C9E-AB71-8B50A6BDCB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2582" y="1453599"/>
            <a:ext cx="4511709" cy="466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11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A8FDD88-1841-477E-9800-166F53A9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22" y="198588"/>
            <a:ext cx="8275130" cy="523517"/>
          </a:xfrm>
        </p:spPr>
        <p:txBody>
          <a:bodyPr/>
          <a:lstStyle/>
          <a:p>
            <a:r>
              <a:rPr lang="it-IT" dirty="0"/>
              <a:t>Ansaldo Group and </a:t>
            </a:r>
            <a:r>
              <a:rPr lang="it-IT" dirty="0" err="1"/>
              <a:t>Nuclear</a:t>
            </a:r>
            <a:r>
              <a:rPr lang="it-IT" dirty="0"/>
              <a:t> Innovation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405B9DA-EE11-4683-B6E7-54C37DA34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848" y="84237"/>
            <a:ext cx="1717713" cy="736547"/>
          </a:xfrm>
          <a:prstGeom prst="rect">
            <a:avLst/>
          </a:prstGeom>
        </p:spPr>
      </p:pic>
      <p:sp>
        <p:nvSpPr>
          <p:cNvPr id="7" name="Isosceles Triangle 1">
            <a:extLst>
              <a:ext uri="{FF2B5EF4-FFF2-40B4-BE49-F238E27FC236}">
                <a16:creationId xmlns:a16="http://schemas.microsoft.com/office/drawing/2014/main" id="{011851A4-1025-4979-89E3-6AE5842F453D}"/>
              </a:ext>
            </a:extLst>
          </p:cNvPr>
          <p:cNvSpPr/>
          <p:nvPr/>
        </p:nvSpPr>
        <p:spPr>
          <a:xfrm rot="18034275">
            <a:off x="3137638" y="1102176"/>
            <a:ext cx="357090" cy="6908651"/>
          </a:xfrm>
          <a:custGeom>
            <a:avLst/>
            <a:gdLst>
              <a:gd name="connsiteX0" fmla="*/ 0 w 497149"/>
              <a:gd name="connsiteY0" fmla="*/ 12711530 h 12711530"/>
              <a:gd name="connsiteX1" fmla="*/ 248575 w 497149"/>
              <a:gd name="connsiteY1" fmla="*/ 0 h 12711530"/>
              <a:gd name="connsiteX2" fmla="*/ 497149 w 497149"/>
              <a:gd name="connsiteY2" fmla="*/ 12711530 h 12711530"/>
              <a:gd name="connsiteX3" fmla="*/ 0 w 497149"/>
              <a:gd name="connsiteY3" fmla="*/ 12711530 h 12711530"/>
              <a:gd name="connsiteX0" fmla="*/ 0 w 511346"/>
              <a:gd name="connsiteY0" fmla="*/ 12904160 h 12904160"/>
              <a:gd name="connsiteX1" fmla="*/ 262772 w 511346"/>
              <a:gd name="connsiteY1" fmla="*/ 0 h 12904160"/>
              <a:gd name="connsiteX2" fmla="*/ 511346 w 511346"/>
              <a:gd name="connsiteY2" fmla="*/ 12711530 h 12904160"/>
              <a:gd name="connsiteX3" fmla="*/ 0 w 511346"/>
              <a:gd name="connsiteY3" fmla="*/ 12904160 h 12904160"/>
              <a:gd name="connsiteX0" fmla="*/ 0 w 511346"/>
              <a:gd name="connsiteY0" fmla="*/ 12904160 h 12904160"/>
              <a:gd name="connsiteX1" fmla="*/ 19994 w 511346"/>
              <a:gd name="connsiteY1" fmla="*/ 12210210 h 12904160"/>
              <a:gd name="connsiteX2" fmla="*/ 262772 w 511346"/>
              <a:gd name="connsiteY2" fmla="*/ 0 h 12904160"/>
              <a:gd name="connsiteX3" fmla="*/ 511346 w 511346"/>
              <a:gd name="connsiteY3" fmla="*/ 12711530 h 12904160"/>
              <a:gd name="connsiteX4" fmla="*/ 0 w 511346"/>
              <a:gd name="connsiteY4" fmla="*/ 12904160 h 12904160"/>
              <a:gd name="connsiteX0" fmla="*/ 218817 w 491352"/>
              <a:gd name="connsiteY0" fmla="*/ 12808673 h 12808673"/>
              <a:gd name="connsiteX1" fmla="*/ 0 w 491352"/>
              <a:gd name="connsiteY1" fmla="*/ 12210210 h 12808673"/>
              <a:gd name="connsiteX2" fmla="*/ 242778 w 491352"/>
              <a:gd name="connsiteY2" fmla="*/ 0 h 12808673"/>
              <a:gd name="connsiteX3" fmla="*/ 491352 w 491352"/>
              <a:gd name="connsiteY3" fmla="*/ 12711530 h 12808673"/>
              <a:gd name="connsiteX4" fmla="*/ 218817 w 491352"/>
              <a:gd name="connsiteY4" fmla="*/ 12808673 h 12808673"/>
              <a:gd name="connsiteX0" fmla="*/ 227598 w 491352"/>
              <a:gd name="connsiteY0" fmla="*/ 12813794 h 12813794"/>
              <a:gd name="connsiteX1" fmla="*/ 0 w 491352"/>
              <a:gd name="connsiteY1" fmla="*/ 12210210 h 12813794"/>
              <a:gd name="connsiteX2" fmla="*/ 242778 w 491352"/>
              <a:gd name="connsiteY2" fmla="*/ 0 h 12813794"/>
              <a:gd name="connsiteX3" fmla="*/ 491352 w 491352"/>
              <a:gd name="connsiteY3" fmla="*/ 12711530 h 12813794"/>
              <a:gd name="connsiteX4" fmla="*/ 227598 w 491352"/>
              <a:gd name="connsiteY4" fmla="*/ 12813794 h 12813794"/>
              <a:gd name="connsiteX0" fmla="*/ 227598 w 500615"/>
              <a:gd name="connsiteY0" fmla="*/ 12813794 h 12813794"/>
              <a:gd name="connsiteX1" fmla="*/ 0 w 500615"/>
              <a:gd name="connsiteY1" fmla="*/ 12210210 h 12813794"/>
              <a:gd name="connsiteX2" fmla="*/ 242778 w 500615"/>
              <a:gd name="connsiteY2" fmla="*/ 0 h 12813794"/>
              <a:gd name="connsiteX3" fmla="*/ 500615 w 500615"/>
              <a:gd name="connsiteY3" fmla="*/ 12745676 h 12813794"/>
              <a:gd name="connsiteX4" fmla="*/ 227598 w 500615"/>
              <a:gd name="connsiteY4" fmla="*/ 12813794 h 12813794"/>
              <a:gd name="connsiteX0" fmla="*/ 163606 w 500615"/>
              <a:gd name="connsiteY0" fmla="*/ 12837482 h 12837482"/>
              <a:gd name="connsiteX1" fmla="*/ 0 w 500615"/>
              <a:gd name="connsiteY1" fmla="*/ 12210210 h 12837482"/>
              <a:gd name="connsiteX2" fmla="*/ 242778 w 500615"/>
              <a:gd name="connsiteY2" fmla="*/ 0 h 12837482"/>
              <a:gd name="connsiteX3" fmla="*/ 500615 w 500615"/>
              <a:gd name="connsiteY3" fmla="*/ 12745676 h 12837482"/>
              <a:gd name="connsiteX4" fmla="*/ 163606 w 500615"/>
              <a:gd name="connsiteY4" fmla="*/ 12837482 h 12837482"/>
              <a:gd name="connsiteX0" fmla="*/ 167716 w 504725"/>
              <a:gd name="connsiteY0" fmla="*/ 12837482 h 12837482"/>
              <a:gd name="connsiteX1" fmla="*/ 0 w 504725"/>
              <a:gd name="connsiteY1" fmla="*/ 12243730 h 12837482"/>
              <a:gd name="connsiteX2" fmla="*/ 246888 w 504725"/>
              <a:gd name="connsiteY2" fmla="*/ 0 h 12837482"/>
              <a:gd name="connsiteX3" fmla="*/ 504725 w 504725"/>
              <a:gd name="connsiteY3" fmla="*/ 12745676 h 12837482"/>
              <a:gd name="connsiteX4" fmla="*/ 167716 w 504725"/>
              <a:gd name="connsiteY4" fmla="*/ 12837482 h 12837482"/>
              <a:gd name="connsiteX0" fmla="*/ 236011 w 504725"/>
              <a:gd name="connsiteY0" fmla="*/ 12618751 h 12745676"/>
              <a:gd name="connsiteX1" fmla="*/ 0 w 504725"/>
              <a:gd name="connsiteY1" fmla="*/ 12243730 h 12745676"/>
              <a:gd name="connsiteX2" fmla="*/ 246888 w 504725"/>
              <a:gd name="connsiteY2" fmla="*/ 0 h 12745676"/>
              <a:gd name="connsiteX3" fmla="*/ 504725 w 504725"/>
              <a:gd name="connsiteY3" fmla="*/ 12745676 h 12745676"/>
              <a:gd name="connsiteX4" fmla="*/ 236011 w 504725"/>
              <a:gd name="connsiteY4" fmla="*/ 12618751 h 12745676"/>
              <a:gd name="connsiteX0" fmla="*/ 167715 w 504725"/>
              <a:gd name="connsiteY0" fmla="*/ 12837484 h 12837484"/>
              <a:gd name="connsiteX1" fmla="*/ 0 w 504725"/>
              <a:gd name="connsiteY1" fmla="*/ 12243730 h 12837484"/>
              <a:gd name="connsiteX2" fmla="*/ 246888 w 504725"/>
              <a:gd name="connsiteY2" fmla="*/ 0 h 12837484"/>
              <a:gd name="connsiteX3" fmla="*/ 504725 w 504725"/>
              <a:gd name="connsiteY3" fmla="*/ 12745676 h 12837484"/>
              <a:gd name="connsiteX4" fmla="*/ 167715 w 504725"/>
              <a:gd name="connsiteY4" fmla="*/ 12837484 h 12837484"/>
              <a:gd name="connsiteX0" fmla="*/ 168274 w 504725"/>
              <a:gd name="connsiteY0" fmla="*/ 12855771 h 12855771"/>
              <a:gd name="connsiteX1" fmla="*/ 0 w 504725"/>
              <a:gd name="connsiteY1" fmla="*/ 12243730 h 12855771"/>
              <a:gd name="connsiteX2" fmla="*/ 246888 w 504725"/>
              <a:gd name="connsiteY2" fmla="*/ 0 h 12855771"/>
              <a:gd name="connsiteX3" fmla="*/ 504725 w 504725"/>
              <a:gd name="connsiteY3" fmla="*/ 12745676 h 12855771"/>
              <a:gd name="connsiteX4" fmla="*/ 168274 w 504725"/>
              <a:gd name="connsiteY4" fmla="*/ 12855771 h 1285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725" h="12855771">
                <a:moveTo>
                  <a:pt x="168274" y="12855771"/>
                </a:moveTo>
                <a:lnTo>
                  <a:pt x="0" y="12243730"/>
                </a:lnTo>
                <a:lnTo>
                  <a:pt x="246888" y="0"/>
                </a:lnTo>
                <a:lnTo>
                  <a:pt x="504725" y="12745676"/>
                </a:lnTo>
                <a:lnTo>
                  <a:pt x="168274" y="12855771"/>
                </a:lnTo>
                <a:close/>
              </a:path>
            </a:pathLst>
          </a:custGeom>
          <a:solidFill>
            <a:srgbClr val="282F39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58044">
              <a:defRPr/>
            </a:pPr>
            <a:endParaRPr lang="en-US" sz="508" kern="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64E5DB61-D7F9-4A21-8C55-C0726C448617}"/>
              </a:ext>
            </a:extLst>
          </p:cNvPr>
          <p:cNvGrpSpPr/>
          <p:nvPr/>
        </p:nvGrpSpPr>
        <p:grpSpPr>
          <a:xfrm>
            <a:off x="4601371" y="2846662"/>
            <a:ext cx="2076988" cy="3338665"/>
            <a:chOff x="29994720" y="9478705"/>
            <a:chExt cx="5075846" cy="11830089"/>
          </a:xfrm>
        </p:grpSpPr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D39FADBD-AD22-4F0A-BBA0-457DE9A340F8}"/>
                </a:ext>
              </a:extLst>
            </p:cNvPr>
            <p:cNvSpPr/>
            <p:nvPr/>
          </p:nvSpPr>
          <p:spPr>
            <a:xfrm>
              <a:off x="30633565" y="19285865"/>
              <a:ext cx="3798156" cy="2022929"/>
            </a:xfrm>
            <a:prstGeom prst="ellipse">
              <a:avLst/>
            </a:prstGeom>
            <a:solidFill>
              <a:srgbClr val="C2C92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D43C5F51-B15F-4AA8-B563-644A015C3A57}"/>
                </a:ext>
              </a:extLst>
            </p:cNvPr>
            <p:cNvSpPr/>
            <p:nvPr/>
          </p:nvSpPr>
          <p:spPr>
            <a:xfrm>
              <a:off x="32302536" y="17030176"/>
              <a:ext cx="460215" cy="3278934"/>
            </a:xfrm>
            <a:prstGeom prst="roundRect">
              <a:avLst>
                <a:gd name="adj" fmla="val 50000"/>
              </a:avLst>
            </a:prstGeom>
            <a:solidFill>
              <a:srgbClr val="C2C9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5701D496-3E00-4DED-A53A-C238BB73BA0A}"/>
                </a:ext>
              </a:extLst>
            </p:cNvPr>
            <p:cNvSpPr/>
            <p:nvPr/>
          </p:nvSpPr>
          <p:spPr>
            <a:xfrm>
              <a:off x="30211709" y="11206360"/>
              <a:ext cx="4641869" cy="233890"/>
            </a:xfrm>
            <a:prstGeom prst="rect">
              <a:avLst/>
            </a:prstGeom>
            <a:solidFill>
              <a:srgbClr val="C2C9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9" name="TextBox 29">
              <a:extLst>
                <a:ext uri="{FF2B5EF4-FFF2-40B4-BE49-F238E27FC236}">
                  <a16:creationId xmlns:a16="http://schemas.microsoft.com/office/drawing/2014/main" id="{3DA9A455-15B1-481D-9F32-75D4885149C4}"/>
                </a:ext>
              </a:extLst>
            </p:cNvPr>
            <p:cNvSpPr txBox="1"/>
            <p:nvPr/>
          </p:nvSpPr>
          <p:spPr>
            <a:xfrm>
              <a:off x="29994720" y="11477930"/>
              <a:ext cx="5075846" cy="41549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 defTabSz="914400">
                <a:defRPr sz="4400">
                  <a:solidFill>
                    <a:srgbClr val="282F39"/>
                  </a:solidFill>
                  <a:latin typeface="Open Sans" panose="020B0606030504020204" pitchFamily="34" charset="0"/>
                </a:defRPr>
              </a:lvl1pPr>
            </a:lstStyle>
            <a:p>
              <a:r>
                <a:rPr lang="en-US" sz="1600" dirty="0"/>
                <a:t>Innovative components for fission and fusion reactors.</a:t>
              </a:r>
            </a:p>
            <a:p>
              <a:r>
                <a:rPr lang="en-US" sz="1600" dirty="0"/>
                <a:t>Reference design of ALFRED.</a:t>
              </a:r>
            </a:p>
          </p:txBody>
        </p:sp>
        <p:sp>
          <p:nvSpPr>
            <p:cNvPr id="20" name="TextBox 30">
              <a:extLst>
                <a:ext uri="{FF2B5EF4-FFF2-40B4-BE49-F238E27FC236}">
                  <a16:creationId xmlns:a16="http://schemas.microsoft.com/office/drawing/2014/main" id="{957065CC-0D77-4542-A518-0ACAE11050CD}"/>
                </a:ext>
              </a:extLst>
            </p:cNvPr>
            <p:cNvSpPr txBox="1"/>
            <p:nvPr/>
          </p:nvSpPr>
          <p:spPr>
            <a:xfrm>
              <a:off x="30099307" y="9478705"/>
              <a:ext cx="4866672" cy="2096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3245" b="1" dirty="0">
                  <a:solidFill>
                    <a:srgbClr val="282F39"/>
                  </a:solidFill>
                  <a:latin typeface="Open Sans" panose="020B0606030504020204" pitchFamily="34" charset="0"/>
                </a:rPr>
                <a:t>2010s</a:t>
              </a:r>
              <a:endParaRPr lang="en-US" sz="3245" b="1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21" name="Rectangle 31">
              <a:extLst>
                <a:ext uri="{FF2B5EF4-FFF2-40B4-BE49-F238E27FC236}">
                  <a16:creationId xmlns:a16="http://schemas.microsoft.com/office/drawing/2014/main" id="{1364D06B-7734-45FD-8FFA-1EA9550FE799}"/>
                </a:ext>
              </a:extLst>
            </p:cNvPr>
            <p:cNvSpPr/>
            <p:nvPr/>
          </p:nvSpPr>
          <p:spPr>
            <a:xfrm>
              <a:off x="30211709" y="17002646"/>
              <a:ext cx="4641869" cy="233890"/>
            </a:xfrm>
            <a:prstGeom prst="rect">
              <a:avLst/>
            </a:prstGeom>
            <a:solidFill>
              <a:srgbClr val="C2C9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640FDE0-1BCC-4FEC-8726-4D9FD0AD6604}"/>
              </a:ext>
            </a:extLst>
          </p:cNvPr>
          <p:cNvGrpSpPr/>
          <p:nvPr/>
        </p:nvGrpSpPr>
        <p:grpSpPr>
          <a:xfrm>
            <a:off x="3023755" y="2271939"/>
            <a:ext cx="1839025" cy="2899373"/>
            <a:chOff x="23951976" y="9344373"/>
            <a:chExt cx="5755360" cy="10273519"/>
          </a:xfrm>
        </p:grpSpPr>
        <p:sp>
          <p:nvSpPr>
            <p:cNvPr id="23" name="Oval 11">
              <a:extLst>
                <a:ext uri="{FF2B5EF4-FFF2-40B4-BE49-F238E27FC236}">
                  <a16:creationId xmlns:a16="http://schemas.microsoft.com/office/drawing/2014/main" id="{6F0F9004-2077-4286-8DC2-F2432377F898}"/>
                </a:ext>
              </a:extLst>
            </p:cNvPr>
            <p:cNvSpPr/>
            <p:nvPr/>
          </p:nvSpPr>
          <p:spPr>
            <a:xfrm>
              <a:off x="25137258" y="17862011"/>
              <a:ext cx="3296758" cy="1755881"/>
            </a:xfrm>
            <a:prstGeom prst="ellipse">
              <a:avLst/>
            </a:prstGeom>
            <a:solidFill>
              <a:srgbClr val="42AFB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4" name="Rectangle: Rounded Corners 17">
              <a:extLst>
                <a:ext uri="{FF2B5EF4-FFF2-40B4-BE49-F238E27FC236}">
                  <a16:creationId xmlns:a16="http://schemas.microsoft.com/office/drawing/2014/main" id="{970D2BB3-B99A-47D5-A819-048442D8693E}"/>
                </a:ext>
              </a:extLst>
            </p:cNvPr>
            <p:cNvSpPr/>
            <p:nvPr/>
          </p:nvSpPr>
          <p:spPr>
            <a:xfrm>
              <a:off x="26605485" y="15336012"/>
              <a:ext cx="360304" cy="3448442"/>
            </a:xfrm>
            <a:prstGeom prst="roundRect">
              <a:avLst>
                <a:gd name="adj" fmla="val 50000"/>
              </a:avLst>
            </a:prstGeom>
            <a:solidFill>
              <a:srgbClr val="42AFB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Rectangle 32">
              <a:extLst>
                <a:ext uri="{FF2B5EF4-FFF2-40B4-BE49-F238E27FC236}">
                  <a16:creationId xmlns:a16="http://schemas.microsoft.com/office/drawing/2014/main" id="{55513266-4194-4469-8661-983F1D7EBE3E}"/>
                </a:ext>
              </a:extLst>
            </p:cNvPr>
            <p:cNvSpPr/>
            <p:nvPr/>
          </p:nvSpPr>
          <p:spPr>
            <a:xfrm>
              <a:off x="24464703" y="10727478"/>
              <a:ext cx="4641869" cy="233890"/>
            </a:xfrm>
            <a:prstGeom prst="rect">
              <a:avLst/>
            </a:prstGeom>
            <a:solidFill>
              <a:srgbClr val="42AF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6" name="TextBox 33">
              <a:extLst>
                <a:ext uri="{FF2B5EF4-FFF2-40B4-BE49-F238E27FC236}">
                  <a16:creationId xmlns:a16="http://schemas.microsoft.com/office/drawing/2014/main" id="{D5655160-9C02-4D92-8CF8-B2B3E3A07EC3}"/>
                </a:ext>
              </a:extLst>
            </p:cNvPr>
            <p:cNvSpPr txBox="1"/>
            <p:nvPr/>
          </p:nvSpPr>
          <p:spPr>
            <a:xfrm>
              <a:off x="23951976" y="11000975"/>
              <a:ext cx="5755360" cy="41549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258044">
                <a:defRPr/>
              </a:pPr>
              <a:r>
                <a:rPr lang="en-US" sz="1400" dirty="0">
                  <a:solidFill>
                    <a:srgbClr val="282F39"/>
                  </a:solidFill>
                  <a:latin typeface="Open Sans" panose="020B0606030504020204" pitchFamily="34" charset="0"/>
                </a:rPr>
                <a:t>Support to IRIS development.</a:t>
              </a:r>
            </a:p>
            <a:p>
              <a:pPr algn="ctr" defTabSz="258044">
                <a:defRPr/>
              </a:pPr>
              <a:r>
                <a:rPr lang="en-US" sz="1400" dirty="0">
                  <a:solidFill>
                    <a:srgbClr val="282F39"/>
                  </a:solidFill>
                  <a:latin typeface="Open Sans" panose="020B0606030504020204" pitchFamily="34" charset="0"/>
                  <a:ea typeface="Noto Sans" panose="020B0502040504020204" pitchFamily="34"/>
                  <a:cs typeface="Noto Sans" panose="020B0502040504020204" pitchFamily="34"/>
                </a:rPr>
                <a:t>Leader of LFR technology development in EU.</a:t>
              </a:r>
              <a:endParaRPr lang="en-US" sz="14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27" name="TextBox 34">
              <a:extLst>
                <a:ext uri="{FF2B5EF4-FFF2-40B4-BE49-F238E27FC236}">
                  <a16:creationId xmlns:a16="http://schemas.microsoft.com/office/drawing/2014/main" id="{A8732680-20A0-4295-B71A-F0040EB906EC}"/>
                </a:ext>
              </a:extLst>
            </p:cNvPr>
            <p:cNvSpPr txBox="1"/>
            <p:nvPr/>
          </p:nvSpPr>
          <p:spPr>
            <a:xfrm>
              <a:off x="24352301" y="9344373"/>
              <a:ext cx="4866671" cy="1804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2709" b="1" dirty="0">
                  <a:solidFill>
                    <a:srgbClr val="282F39"/>
                  </a:solidFill>
                  <a:latin typeface="Open Sans" panose="020B0606030504020204" pitchFamily="34" charset="0"/>
                </a:rPr>
                <a:t>2000s</a:t>
              </a:r>
              <a:endParaRPr lang="en-US" sz="2709" b="1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28" name="Rectangle 35">
              <a:extLst>
                <a:ext uri="{FF2B5EF4-FFF2-40B4-BE49-F238E27FC236}">
                  <a16:creationId xmlns:a16="http://schemas.microsoft.com/office/drawing/2014/main" id="{1C228827-16DB-4E60-8E6F-8DCD62A522DA}"/>
                </a:ext>
              </a:extLst>
            </p:cNvPr>
            <p:cNvSpPr/>
            <p:nvPr/>
          </p:nvSpPr>
          <p:spPr>
            <a:xfrm>
              <a:off x="24464703" y="15243603"/>
              <a:ext cx="4641869" cy="233890"/>
            </a:xfrm>
            <a:prstGeom prst="rect">
              <a:avLst/>
            </a:prstGeom>
            <a:solidFill>
              <a:srgbClr val="42AF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30C43902-EE9A-4A6D-ADC0-5C5DFB0DD520}"/>
              </a:ext>
            </a:extLst>
          </p:cNvPr>
          <p:cNvGrpSpPr/>
          <p:nvPr/>
        </p:nvGrpSpPr>
        <p:grpSpPr>
          <a:xfrm>
            <a:off x="1754639" y="1705534"/>
            <a:ext cx="1432495" cy="2544944"/>
            <a:chOff x="18598117" y="9036013"/>
            <a:chExt cx="5075846" cy="9017651"/>
          </a:xfrm>
        </p:grpSpPr>
        <p:sp>
          <p:nvSpPr>
            <p:cNvPr id="30" name="Oval 12">
              <a:extLst>
                <a:ext uri="{FF2B5EF4-FFF2-40B4-BE49-F238E27FC236}">
                  <a16:creationId xmlns:a16="http://schemas.microsoft.com/office/drawing/2014/main" id="{2BE8B796-257D-48C3-A697-0BEDCDAAF82D}"/>
                </a:ext>
              </a:extLst>
            </p:cNvPr>
            <p:cNvSpPr/>
            <p:nvPr/>
          </p:nvSpPr>
          <p:spPr>
            <a:xfrm>
              <a:off x="19705398" y="16575989"/>
              <a:ext cx="2774414" cy="1477675"/>
            </a:xfrm>
            <a:prstGeom prst="ellipse">
              <a:avLst/>
            </a:prstGeom>
            <a:solidFill>
              <a:srgbClr val="CB1B4A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1" name="Rectangle: Rounded Corners 18">
              <a:extLst>
                <a:ext uri="{FF2B5EF4-FFF2-40B4-BE49-F238E27FC236}">
                  <a16:creationId xmlns:a16="http://schemas.microsoft.com/office/drawing/2014/main" id="{6E0C9704-DFE2-4755-80EE-5936BA4B01E4}"/>
                </a:ext>
              </a:extLst>
            </p:cNvPr>
            <p:cNvSpPr/>
            <p:nvPr/>
          </p:nvSpPr>
          <p:spPr>
            <a:xfrm>
              <a:off x="20947951" y="13598334"/>
              <a:ext cx="289309" cy="3782116"/>
            </a:xfrm>
            <a:prstGeom prst="roundRect">
              <a:avLst>
                <a:gd name="adj" fmla="val 50000"/>
              </a:avLst>
            </a:prstGeom>
            <a:solidFill>
              <a:srgbClr val="CB1B4A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C3883F3D-B71F-4546-8BAD-CC1C180D3332}"/>
                </a:ext>
              </a:extLst>
            </p:cNvPr>
            <p:cNvSpPr/>
            <p:nvPr/>
          </p:nvSpPr>
          <p:spPr>
            <a:xfrm>
              <a:off x="18771671" y="10292023"/>
              <a:ext cx="4641869" cy="233890"/>
            </a:xfrm>
            <a:prstGeom prst="rect">
              <a:avLst/>
            </a:prstGeom>
            <a:solidFill>
              <a:srgbClr val="CB1B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87A35D41-5559-45D8-98D3-36942E4E4F36}"/>
                </a:ext>
              </a:extLst>
            </p:cNvPr>
            <p:cNvSpPr txBox="1"/>
            <p:nvPr/>
          </p:nvSpPr>
          <p:spPr>
            <a:xfrm>
              <a:off x="18598117" y="10509133"/>
              <a:ext cx="5075846" cy="3029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1200" dirty="0">
                  <a:solidFill>
                    <a:srgbClr val="282F39"/>
                  </a:solidFill>
                  <a:latin typeface="Open Sans" panose="020B0606030504020204" pitchFamily="34" charset="0"/>
                </a:rPr>
                <a:t>Support to AP600 licensing.</a:t>
              </a:r>
            </a:p>
            <a:p>
              <a:pPr algn="ctr" defTabSz="258044">
                <a:defRPr/>
              </a:pPr>
              <a:r>
                <a:rPr lang="en-US" sz="1200" dirty="0">
                  <a:solidFill>
                    <a:srgbClr val="282F39"/>
                  </a:solidFill>
                  <a:latin typeface="Open Sans" panose="020B0606030504020204" pitchFamily="34" charset="0"/>
                  <a:ea typeface="Noto Sans" panose="020B0502040504020204" pitchFamily="34"/>
                  <a:cs typeface="Noto Sans" panose="020B0502040504020204" pitchFamily="34"/>
                </a:rPr>
                <a:t>Early studies on ADS concept</a:t>
              </a:r>
              <a:r>
                <a:rPr lang="en-US" sz="1355" dirty="0">
                  <a:solidFill>
                    <a:srgbClr val="282F39"/>
                  </a:solidFill>
                  <a:latin typeface="Open Sans" panose="020B0606030504020204" pitchFamily="34" charset="0"/>
                  <a:ea typeface="Noto Sans" panose="020B0502040504020204" pitchFamily="34"/>
                  <a:cs typeface="Noto Sans" panose="020B0502040504020204" pitchFamily="34"/>
                </a:rPr>
                <a:t>.</a:t>
              </a:r>
              <a:endParaRPr lang="en-US" sz="1355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34" name="TextBox 38">
              <a:extLst>
                <a:ext uri="{FF2B5EF4-FFF2-40B4-BE49-F238E27FC236}">
                  <a16:creationId xmlns:a16="http://schemas.microsoft.com/office/drawing/2014/main" id="{76C42362-91D1-4E20-82A5-5DBFE8F99D3F}"/>
                </a:ext>
              </a:extLst>
            </p:cNvPr>
            <p:cNvSpPr txBox="1"/>
            <p:nvPr/>
          </p:nvSpPr>
          <p:spPr>
            <a:xfrm>
              <a:off x="18659268" y="9036013"/>
              <a:ext cx="4866671" cy="1681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2483" b="1" dirty="0">
                  <a:solidFill>
                    <a:srgbClr val="282F39"/>
                  </a:solidFill>
                  <a:latin typeface="Open Sans" panose="020B0606030504020204" pitchFamily="34" charset="0"/>
                </a:rPr>
                <a:t>1990s</a:t>
              </a:r>
              <a:endParaRPr lang="en-US" sz="2483" b="1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38E1B7CB-E1DC-4CA1-8BE9-C5E307807CB5}"/>
                </a:ext>
              </a:extLst>
            </p:cNvPr>
            <p:cNvSpPr/>
            <p:nvPr/>
          </p:nvSpPr>
          <p:spPr>
            <a:xfrm>
              <a:off x="18771671" y="13590724"/>
              <a:ext cx="4641869" cy="233890"/>
            </a:xfrm>
            <a:prstGeom prst="rect">
              <a:avLst/>
            </a:prstGeom>
            <a:solidFill>
              <a:srgbClr val="CB1B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B9773FC5-E16B-4843-A150-816574CD495D}"/>
              </a:ext>
            </a:extLst>
          </p:cNvPr>
          <p:cNvGrpSpPr/>
          <p:nvPr/>
        </p:nvGrpSpPr>
        <p:grpSpPr>
          <a:xfrm>
            <a:off x="390446" y="1327909"/>
            <a:ext cx="1373917" cy="2081785"/>
            <a:chOff x="12874308" y="8697581"/>
            <a:chExt cx="4868281" cy="7376513"/>
          </a:xfrm>
        </p:grpSpPr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DDB85AF2-3C69-4F2C-A00C-739F9816E71A}"/>
                </a:ext>
              </a:extLst>
            </p:cNvPr>
            <p:cNvSpPr/>
            <p:nvPr/>
          </p:nvSpPr>
          <p:spPr>
            <a:xfrm>
              <a:off x="14189101" y="14880891"/>
              <a:ext cx="2240305" cy="1193203"/>
            </a:xfrm>
            <a:prstGeom prst="ellipse">
              <a:avLst/>
            </a:prstGeom>
            <a:solidFill>
              <a:srgbClr val="FCB41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8" name="Rectangle: Rounded Corners 19">
              <a:extLst>
                <a:ext uri="{FF2B5EF4-FFF2-40B4-BE49-F238E27FC236}">
                  <a16:creationId xmlns:a16="http://schemas.microsoft.com/office/drawing/2014/main" id="{66B2A529-AF5B-46D2-A025-ACBFBD858270}"/>
                </a:ext>
              </a:extLst>
            </p:cNvPr>
            <p:cNvSpPr/>
            <p:nvPr/>
          </p:nvSpPr>
          <p:spPr>
            <a:xfrm>
              <a:off x="15164599" y="12185832"/>
              <a:ext cx="289309" cy="3344733"/>
            </a:xfrm>
            <a:prstGeom prst="roundRect">
              <a:avLst>
                <a:gd name="adj" fmla="val 50000"/>
              </a:avLst>
            </a:prstGeom>
            <a:solidFill>
              <a:srgbClr val="FCB41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9" name="Rectangle 40">
              <a:extLst>
                <a:ext uri="{FF2B5EF4-FFF2-40B4-BE49-F238E27FC236}">
                  <a16:creationId xmlns:a16="http://schemas.microsoft.com/office/drawing/2014/main" id="{2F6256D1-AEFA-4B21-B07E-2A856CF50E5C}"/>
                </a:ext>
              </a:extLst>
            </p:cNvPr>
            <p:cNvSpPr/>
            <p:nvPr/>
          </p:nvSpPr>
          <p:spPr>
            <a:xfrm>
              <a:off x="12988319" y="9803306"/>
              <a:ext cx="4641869" cy="233890"/>
            </a:xfrm>
            <a:prstGeom prst="rect">
              <a:avLst/>
            </a:prstGeom>
            <a:solidFill>
              <a:srgbClr val="FCB41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7E90AC2F-794F-43C5-B30C-C5467BBC6BAA}"/>
                </a:ext>
              </a:extLst>
            </p:cNvPr>
            <p:cNvSpPr txBox="1"/>
            <p:nvPr/>
          </p:nvSpPr>
          <p:spPr>
            <a:xfrm>
              <a:off x="12874308" y="10135838"/>
              <a:ext cx="4831533" cy="2290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1200" dirty="0">
                  <a:solidFill>
                    <a:srgbClr val="282F39"/>
                  </a:solidFill>
                  <a:latin typeface="Open Sans" panose="020B0606030504020204" pitchFamily="34" charset="0"/>
                </a:rPr>
                <a:t>Early studies on advanced passive systems</a:t>
              </a:r>
              <a:endParaRPr lang="en-US" sz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41" name="TextBox 42">
              <a:extLst>
                <a:ext uri="{FF2B5EF4-FFF2-40B4-BE49-F238E27FC236}">
                  <a16:creationId xmlns:a16="http://schemas.microsoft.com/office/drawing/2014/main" id="{9F33F64E-0827-4D47-BA3F-8561AFBC60A2}"/>
                </a:ext>
              </a:extLst>
            </p:cNvPr>
            <p:cNvSpPr txBox="1"/>
            <p:nvPr/>
          </p:nvSpPr>
          <p:spPr>
            <a:xfrm>
              <a:off x="12875917" y="8697581"/>
              <a:ext cx="4866672" cy="143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58044">
                <a:defRPr/>
              </a:pPr>
              <a:r>
                <a:rPr lang="en-US" sz="2032" b="1" dirty="0">
                  <a:solidFill>
                    <a:srgbClr val="282F39"/>
                  </a:solidFill>
                  <a:latin typeface="Open Sans" panose="020B0606030504020204" pitchFamily="34" charset="0"/>
                </a:rPr>
                <a:t>1980s</a:t>
              </a:r>
              <a:endParaRPr lang="en-US" sz="2032" b="1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42" name="Rectangle 43">
              <a:extLst>
                <a:ext uri="{FF2B5EF4-FFF2-40B4-BE49-F238E27FC236}">
                  <a16:creationId xmlns:a16="http://schemas.microsoft.com/office/drawing/2014/main" id="{8F3D55F5-5DBF-4ADD-A772-B53F92963380}"/>
                </a:ext>
              </a:extLst>
            </p:cNvPr>
            <p:cNvSpPr/>
            <p:nvPr/>
          </p:nvSpPr>
          <p:spPr>
            <a:xfrm>
              <a:off x="12988319" y="12185832"/>
              <a:ext cx="4641869" cy="233890"/>
            </a:xfrm>
            <a:prstGeom prst="rect">
              <a:avLst/>
            </a:prstGeom>
            <a:solidFill>
              <a:srgbClr val="FCB41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258044">
                <a:defRPr/>
              </a:pPr>
              <a:endParaRPr lang="en-US" sz="508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sp>
        <p:nvSpPr>
          <p:cNvPr id="43" name="Segnaposto contenuto 1">
            <a:extLst>
              <a:ext uri="{FF2B5EF4-FFF2-40B4-BE49-F238E27FC236}">
                <a16:creationId xmlns:a16="http://schemas.microsoft.com/office/drawing/2014/main" id="{B679803F-9E04-486D-B35F-790DAC11A33D}"/>
              </a:ext>
            </a:extLst>
          </p:cNvPr>
          <p:cNvSpPr txBox="1">
            <a:spLocks/>
          </p:cNvSpPr>
          <p:nvPr/>
        </p:nvSpPr>
        <p:spPr>
          <a:xfrm>
            <a:off x="7017341" y="2104040"/>
            <a:ext cx="4907437" cy="4292876"/>
          </a:xfrm>
          <a:prstGeom prst="rect">
            <a:avLst/>
          </a:prstGeom>
        </p:spPr>
        <p:txBody>
          <a:bodyPr vert="horz" lIns="25806" tIns="12903" rIns="25806" bIns="12903" rtlCol="0">
            <a:normAutofit fontScale="77500" lnSpcReduction="20000"/>
          </a:bodyPr>
          <a:lstStyle>
            <a:lvl1pPr marL="809998" indent="-809998" algn="l" defTabSz="3239994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95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992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989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985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982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979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976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972" indent="-809998" algn="l" defTabSz="3239994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58" dirty="0"/>
              <a:t>Approx. </a:t>
            </a:r>
            <a:r>
              <a:rPr lang="en-US" sz="2258" b="1" dirty="0"/>
              <a:t>2%</a:t>
            </a:r>
            <a:r>
              <a:rPr lang="en-US" sz="2258" dirty="0"/>
              <a:t> of Ansaldo </a:t>
            </a:r>
            <a:r>
              <a:rPr lang="en-US" sz="2258" dirty="0" err="1"/>
              <a:t>Nucleare</a:t>
            </a:r>
            <a:r>
              <a:rPr lang="en-US" sz="2258" dirty="0"/>
              <a:t> revenues invested in research, development and innovation.</a:t>
            </a:r>
          </a:p>
          <a:p>
            <a:r>
              <a:rPr lang="en-US" sz="2258" dirty="0"/>
              <a:t>Additional </a:t>
            </a:r>
            <a:r>
              <a:rPr lang="en-US" sz="2258" b="1" dirty="0"/>
              <a:t>20%</a:t>
            </a:r>
            <a:r>
              <a:rPr lang="en-US" sz="2258" dirty="0"/>
              <a:t> from external funding sources.</a:t>
            </a:r>
          </a:p>
          <a:p>
            <a:r>
              <a:rPr lang="en-US" sz="2258" b="1" dirty="0"/>
              <a:t>Role</a:t>
            </a:r>
            <a:r>
              <a:rPr lang="en-US" sz="2258" dirty="0"/>
              <a:t>: systematizing the researchers’ ideas and acting as inventor for the theorists.</a:t>
            </a:r>
          </a:p>
          <a:p>
            <a:r>
              <a:rPr lang="en-US" sz="2258" b="1" dirty="0"/>
              <a:t>Delivery</a:t>
            </a:r>
            <a:r>
              <a:rPr lang="en-US" sz="2258" dirty="0"/>
              <a:t>: EPC of experimental facilities, bespoken innovative components.</a:t>
            </a:r>
          </a:p>
          <a:p>
            <a:r>
              <a:rPr lang="en-US" sz="2258" b="1" dirty="0"/>
              <a:t>Goal</a:t>
            </a:r>
            <a:r>
              <a:rPr lang="en-US" sz="2258" dirty="0"/>
              <a:t>: deepen competences, develop new products, reinforce networking.</a:t>
            </a:r>
          </a:p>
          <a:p>
            <a:endParaRPr lang="en-US" sz="2258" dirty="0"/>
          </a:p>
          <a:p>
            <a:endParaRPr lang="it-IT" sz="2258" dirty="0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826BC08B-A60A-455E-A703-AD3BF73AE5B4}"/>
              </a:ext>
            </a:extLst>
          </p:cNvPr>
          <p:cNvSpPr/>
          <p:nvPr/>
        </p:nvSpPr>
        <p:spPr>
          <a:xfrm>
            <a:off x="5478593" y="1179242"/>
            <a:ext cx="6405921" cy="439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258" b="1" dirty="0">
                <a:solidFill>
                  <a:prstClr val="black"/>
                </a:solidFill>
              </a:rPr>
              <a:t>Continuous investment in Nuclear Innovation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D32428A-E398-48C5-BD0D-C6B239023DBB}"/>
              </a:ext>
            </a:extLst>
          </p:cNvPr>
          <p:cNvSpPr/>
          <p:nvPr/>
        </p:nvSpPr>
        <p:spPr>
          <a:xfrm>
            <a:off x="389239" y="111448"/>
            <a:ext cx="6026503" cy="625489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978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C497B0BC-6E3A-49B2-826B-05FD41896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26" y="937260"/>
            <a:ext cx="11258802" cy="2637213"/>
          </a:xfrm>
        </p:spPr>
        <p:txBody>
          <a:bodyPr>
            <a:normAutofit/>
          </a:bodyPr>
          <a:lstStyle/>
          <a:p>
            <a:pPr marL="0" indent="0" defTabSz="538163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2000" b="1" dirty="0"/>
              <a:t>Easier Financing</a:t>
            </a:r>
            <a:r>
              <a:rPr lang="en-GB" sz="2000" dirty="0"/>
              <a:t>: Lack of economy of scale compensated by </a:t>
            </a:r>
            <a:r>
              <a:rPr lang="en-GB" sz="2000" b="1" dirty="0"/>
              <a:t>standardized series production 					</a:t>
            </a:r>
            <a:r>
              <a:rPr lang="en-GB" sz="2000" dirty="0"/>
              <a:t>Financial risk reduced by smaller and more diluted capital investment                 					Quicker way to gain investor confidence and reduce financial risk liabilities</a:t>
            </a:r>
          </a:p>
          <a:p>
            <a:pPr marL="0" indent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2000" b="1" dirty="0"/>
              <a:t>Passive safety, </a:t>
            </a:r>
            <a:r>
              <a:rPr lang="en-GB" sz="2000" dirty="0"/>
              <a:t>favoured by smaller power. Could  allow for reduced emergency planning zone. 			Lead-cooled Fast Reactors offer improved capabilities in terms of passive safety</a:t>
            </a:r>
          </a:p>
          <a:p>
            <a:pPr marL="0" indent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2000" b="1" dirty="0"/>
              <a:t>Sustainability, </a:t>
            </a:r>
            <a:r>
              <a:rPr lang="en-GB" sz="2000" dirty="0"/>
              <a:t>through reduction of wastes and better use of fuel energy content </a:t>
            </a:r>
            <a:endParaRPr lang="it-IT" sz="2000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77C4B74-5F5C-4622-A93A-5C3EF66D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25" y="194012"/>
            <a:ext cx="7382993" cy="523517"/>
          </a:xfrm>
          <a:ln w="38100"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it-IT" dirty="0"/>
              <a:t>SMR: innovative features to </a:t>
            </a:r>
            <a:r>
              <a:rPr lang="it-IT" dirty="0" err="1"/>
              <a:t>revitalize</a:t>
            </a:r>
            <a:r>
              <a:rPr lang="it-IT" dirty="0"/>
              <a:t> </a:t>
            </a:r>
            <a:r>
              <a:rPr lang="it-IT" dirty="0" err="1"/>
              <a:t>nuclear</a:t>
            </a:r>
            <a:r>
              <a:rPr lang="it-IT" dirty="0"/>
              <a:t> </a:t>
            </a:r>
            <a:r>
              <a:rPr lang="it-IT" dirty="0" err="1"/>
              <a:t>industry</a:t>
            </a:r>
            <a:r>
              <a:rPr lang="it-IT" dirty="0"/>
              <a:t>              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BA594E-2B40-4FDC-8A95-5AF1ECE6411A}"/>
              </a:ext>
            </a:extLst>
          </p:cNvPr>
          <p:cNvSpPr txBox="1"/>
          <p:nvPr/>
        </p:nvSpPr>
        <p:spPr>
          <a:xfrm>
            <a:off x="482925" y="3938154"/>
            <a:ext cx="51227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Best </a:t>
            </a:r>
            <a:r>
              <a:rPr lang="it-IT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suited</a:t>
            </a:r>
            <a:r>
              <a:rPr lang="it-IT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for future </a:t>
            </a:r>
            <a:r>
              <a:rPr lang="it-IT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hybrid</a:t>
            </a:r>
            <a:r>
              <a:rPr lang="it-IT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energy systems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terms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intermittent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energy sources (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thermal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energy storage) and co-generation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applications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including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hydrogen</a:t>
            </a:r>
            <a:r>
              <a:rPr lang="it-IT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production)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5BBD104-B190-4EAA-9773-4008C4227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726" y="3574473"/>
            <a:ext cx="6244348" cy="28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0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1A96FB-D80D-4F87-B363-05B83EE25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b="1" dirty="0" err="1"/>
              <a:t>Standardization</a:t>
            </a:r>
            <a:endParaRPr lang="it-IT" sz="2000" b="1" dirty="0"/>
          </a:p>
          <a:p>
            <a:pPr lvl="2"/>
            <a:r>
              <a:rPr lang="it-IT" sz="2000" dirty="0" err="1"/>
              <a:t>Needed</a:t>
            </a:r>
            <a:r>
              <a:rPr lang="it-IT" sz="2000" dirty="0"/>
              <a:t> to </a:t>
            </a:r>
            <a:r>
              <a:rPr lang="it-IT" sz="2000" dirty="0" err="1"/>
              <a:t>grant</a:t>
            </a:r>
            <a:r>
              <a:rPr lang="it-IT" sz="2000" dirty="0"/>
              <a:t> economy </a:t>
            </a:r>
            <a:r>
              <a:rPr lang="it-IT" sz="2000" dirty="0" err="1"/>
              <a:t>based</a:t>
            </a:r>
            <a:r>
              <a:rPr lang="it-IT" sz="2000" dirty="0"/>
              <a:t> on </a:t>
            </a:r>
            <a:r>
              <a:rPr lang="it-IT" sz="2000" dirty="0" err="1"/>
              <a:t>series</a:t>
            </a:r>
            <a:r>
              <a:rPr lang="it-IT" sz="2000" dirty="0"/>
              <a:t> </a:t>
            </a:r>
            <a:r>
              <a:rPr lang="it-IT" sz="2000" dirty="0" err="1"/>
              <a:t>effect</a:t>
            </a:r>
            <a:endParaRPr lang="it-IT" sz="2000" dirty="0"/>
          </a:p>
          <a:p>
            <a:pPr lvl="2"/>
            <a:r>
              <a:rPr lang="it-IT" sz="2000" dirty="0" err="1"/>
              <a:t>Requires</a:t>
            </a:r>
            <a:r>
              <a:rPr lang="it-IT" sz="2000" dirty="0"/>
              <a:t> </a:t>
            </a:r>
            <a:r>
              <a:rPr lang="it-IT" sz="2000" dirty="0" err="1"/>
              <a:t>armonized</a:t>
            </a:r>
            <a:r>
              <a:rPr lang="it-IT" sz="2000" dirty="0"/>
              <a:t> licensing </a:t>
            </a:r>
            <a:r>
              <a:rPr lang="it-IT" sz="2000" dirty="0" err="1"/>
              <a:t>through</a:t>
            </a:r>
            <a:r>
              <a:rPr lang="it-IT" sz="2000" dirty="0"/>
              <a:t> </a:t>
            </a:r>
            <a:r>
              <a:rPr lang="it-IT" sz="2000" dirty="0" err="1"/>
              <a:t>various</a:t>
            </a:r>
            <a:r>
              <a:rPr lang="it-IT" sz="2000" dirty="0"/>
              <a:t> countries</a:t>
            </a:r>
          </a:p>
          <a:p>
            <a:pPr lvl="2"/>
            <a:r>
              <a:rPr lang="it-IT" sz="2000" dirty="0" err="1"/>
              <a:t>Allows</a:t>
            </a:r>
            <a:r>
              <a:rPr lang="it-IT" sz="2000" dirty="0"/>
              <a:t> for </a:t>
            </a:r>
            <a:r>
              <a:rPr lang="it-IT" sz="2000" dirty="0" err="1"/>
              <a:t>abandoning</a:t>
            </a:r>
            <a:r>
              <a:rPr lang="it-IT" sz="2000" dirty="0"/>
              <a:t> the country-</a:t>
            </a:r>
            <a:r>
              <a:rPr lang="it-IT" sz="2000" dirty="0" err="1"/>
              <a:t>based</a:t>
            </a:r>
            <a:r>
              <a:rPr lang="it-IT" sz="2000" dirty="0"/>
              <a:t> </a:t>
            </a:r>
            <a:r>
              <a:rPr lang="it-IT" sz="2000" dirty="0" err="1"/>
              <a:t>nuclear</a:t>
            </a:r>
            <a:r>
              <a:rPr lang="it-IT" sz="2000" dirty="0"/>
              <a:t> </a:t>
            </a:r>
            <a:r>
              <a:rPr lang="it-IT" sz="2000" dirty="0" err="1"/>
              <a:t>industry</a:t>
            </a:r>
            <a:r>
              <a:rPr lang="it-IT" sz="2000" dirty="0"/>
              <a:t> and </a:t>
            </a:r>
            <a:r>
              <a:rPr lang="it-IT" sz="2000" dirty="0" err="1"/>
              <a:t>creating</a:t>
            </a:r>
            <a:r>
              <a:rPr lang="it-IT" sz="2000" dirty="0"/>
              <a:t> </a:t>
            </a:r>
            <a:r>
              <a:rPr lang="it-IT" sz="2000" dirty="0" err="1"/>
              <a:t>competitiveness</a:t>
            </a:r>
            <a:endParaRPr lang="it-IT" sz="2000" dirty="0"/>
          </a:p>
          <a:p>
            <a:pPr lvl="2"/>
            <a:endParaRPr lang="it-IT" sz="2000" dirty="0"/>
          </a:p>
          <a:p>
            <a:r>
              <a:rPr lang="it-IT" sz="2000" b="1" dirty="0" err="1"/>
              <a:t>Robust</a:t>
            </a:r>
            <a:r>
              <a:rPr lang="it-IT" sz="2000" b="1" dirty="0"/>
              <a:t> supply chain</a:t>
            </a:r>
          </a:p>
          <a:p>
            <a:pPr lvl="2"/>
            <a:r>
              <a:rPr lang="it-IT" sz="2000" dirty="0" err="1"/>
              <a:t>Smaller</a:t>
            </a:r>
            <a:r>
              <a:rPr lang="it-IT" sz="2000" dirty="0"/>
              <a:t> </a:t>
            </a:r>
            <a:r>
              <a:rPr lang="it-IT" sz="2000" dirty="0" err="1"/>
              <a:t>unit</a:t>
            </a:r>
            <a:r>
              <a:rPr lang="it-IT" sz="2000" dirty="0"/>
              <a:t> size </a:t>
            </a:r>
            <a:r>
              <a:rPr lang="it-IT" sz="2000" dirty="0" err="1"/>
              <a:t>requires</a:t>
            </a:r>
            <a:r>
              <a:rPr lang="it-IT" sz="2000" dirty="0"/>
              <a:t> </a:t>
            </a:r>
            <a:r>
              <a:rPr lang="it-IT" sz="2000" dirty="0" err="1"/>
              <a:t>larger</a:t>
            </a:r>
            <a:r>
              <a:rPr lang="it-IT" sz="2000" dirty="0"/>
              <a:t> capability for </a:t>
            </a:r>
            <a:r>
              <a:rPr lang="it-IT" sz="2000" dirty="0" err="1"/>
              <a:t>equivalent</a:t>
            </a:r>
            <a:r>
              <a:rPr lang="it-IT" sz="2000" dirty="0"/>
              <a:t> </a:t>
            </a:r>
            <a:r>
              <a:rPr lang="it-IT" sz="2000" dirty="0" err="1"/>
              <a:t>growth</a:t>
            </a:r>
            <a:endParaRPr lang="it-IT" sz="2000" dirty="0"/>
          </a:p>
          <a:p>
            <a:pPr lvl="2"/>
            <a:r>
              <a:rPr lang="it-IT" sz="2000" dirty="0"/>
              <a:t>Economy </a:t>
            </a:r>
            <a:r>
              <a:rPr lang="it-IT" sz="2000" dirty="0" err="1"/>
              <a:t>based</a:t>
            </a:r>
            <a:r>
              <a:rPr lang="it-IT" sz="2000" dirty="0"/>
              <a:t> on </a:t>
            </a:r>
            <a:r>
              <a:rPr lang="it-IT" sz="2000" dirty="0" err="1"/>
              <a:t>series</a:t>
            </a:r>
            <a:r>
              <a:rPr lang="it-IT" sz="2000" dirty="0"/>
              <a:t> </a:t>
            </a:r>
            <a:r>
              <a:rPr lang="it-IT" sz="2000" dirty="0" err="1"/>
              <a:t>effect</a:t>
            </a:r>
            <a:r>
              <a:rPr lang="it-IT" sz="2000" dirty="0"/>
              <a:t> </a:t>
            </a:r>
            <a:r>
              <a:rPr lang="it-IT" sz="2000" dirty="0" err="1"/>
              <a:t>requires</a:t>
            </a:r>
            <a:r>
              <a:rPr lang="it-IT" sz="2000" dirty="0"/>
              <a:t> </a:t>
            </a:r>
            <a:r>
              <a:rPr lang="it-IT" sz="2000" dirty="0" err="1"/>
              <a:t>upfront</a:t>
            </a:r>
            <a:r>
              <a:rPr lang="it-IT" sz="2000" dirty="0"/>
              <a:t> industrial investments</a:t>
            </a:r>
          </a:p>
          <a:p>
            <a:pPr lvl="2"/>
            <a:r>
              <a:rPr lang="it-IT" sz="2000" dirty="0" err="1"/>
              <a:t>Allows</a:t>
            </a:r>
            <a:r>
              <a:rPr lang="it-IT" sz="2000" dirty="0"/>
              <a:t> for </a:t>
            </a:r>
            <a:r>
              <a:rPr lang="it-IT" sz="2000" dirty="0" err="1"/>
              <a:t>better</a:t>
            </a:r>
            <a:r>
              <a:rPr lang="it-IT" sz="2000" dirty="0"/>
              <a:t> control on </a:t>
            </a:r>
            <a:r>
              <a:rPr lang="it-IT" sz="2000" dirty="0" err="1"/>
              <a:t>final</a:t>
            </a:r>
            <a:r>
              <a:rPr lang="it-IT" sz="2000" dirty="0"/>
              <a:t> </a:t>
            </a:r>
            <a:r>
              <a:rPr lang="it-IT" sz="2000" dirty="0" err="1"/>
              <a:t>quality</a:t>
            </a:r>
            <a:r>
              <a:rPr lang="it-IT" sz="2000" dirty="0"/>
              <a:t> </a:t>
            </a:r>
          </a:p>
          <a:p>
            <a:pPr lvl="2"/>
            <a:endParaRPr lang="it-IT" sz="2000" dirty="0"/>
          </a:p>
          <a:p>
            <a:r>
              <a:rPr lang="it-IT" sz="2000" b="1" dirty="0" err="1"/>
              <a:t>Reduced</a:t>
            </a:r>
            <a:r>
              <a:rPr lang="it-IT" sz="2400" b="1" dirty="0"/>
              <a:t> </a:t>
            </a:r>
            <a:r>
              <a:rPr lang="it-IT" sz="2000" b="1" dirty="0" err="1"/>
              <a:t>construction</a:t>
            </a:r>
            <a:r>
              <a:rPr lang="it-IT" sz="2000" b="1" dirty="0"/>
              <a:t> time</a:t>
            </a:r>
          </a:p>
          <a:p>
            <a:pPr lvl="2"/>
            <a:r>
              <a:rPr lang="it-IT" sz="2000" dirty="0" err="1"/>
              <a:t>Required</a:t>
            </a:r>
            <a:r>
              <a:rPr lang="it-IT" sz="2000" dirty="0"/>
              <a:t> to compete with </a:t>
            </a:r>
            <a:r>
              <a:rPr lang="it-IT" sz="2000" dirty="0" err="1"/>
              <a:t>other</a:t>
            </a:r>
            <a:r>
              <a:rPr lang="it-IT" sz="2000" dirty="0"/>
              <a:t> investment options</a:t>
            </a:r>
          </a:p>
          <a:p>
            <a:pPr lvl="2"/>
            <a:r>
              <a:rPr lang="it-IT" sz="2000" dirty="0" err="1"/>
              <a:t>Allows</a:t>
            </a:r>
            <a:r>
              <a:rPr lang="it-IT" sz="2000" dirty="0"/>
              <a:t> for public confidence to support </a:t>
            </a:r>
            <a:r>
              <a:rPr lang="it-IT" sz="2000" dirty="0" err="1"/>
              <a:t>series</a:t>
            </a:r>
            <a:r>
              <a:rPr lang="it-IT" sz="2000" dirty="0"/>
              <a:t> </a:t>
            </a:r>
            <a:r>
              <a:rPr lang="it-IT" sz="2000" dirty="0" err="1"/>
              <a:t>construction</a:t>
            </a:r>
            <a:endParaRPr lang="it-IT" sz="200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091741-B370-417F-8F00-C52717431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PUBLIC*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501999-6093-425F-B731-D79C3E783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0435-7D0E-4628-9D5A-96DE4EB5B494}" type="slidenum">
              <a:rPr lang="it-IT" smtClean="0"/>
              <a:t>10</a:t>
            </a:fld>
            <a:endParaRPr lang="it-IT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24B69F46-9F9C-49A7-86D5-04F56FB98AB7}"/>
              </a:ext>
            </a:extLst>
          </p:cNvPr>
          <p:cNvSpPr txBox="1">
            <a:spLocks/>
          </p:cNvSpPr>
          <p:nvPr/>
        </p:nvSpPr>
        <p:spPr>
          <a:xfrm>
            <a:off x="358233" y="179566"/>
            <a:ext cx="7382993" cy="523517"/>
          </a:xfrm>
          <a:prstGeom prst="rect">
            <a:avLst/>
          </a:prstGeom>
          <a:ln w="38100">
            <a:solidFill>
              <a:schemeClr val="bg2"/>
            </a:solidFill>
          </a:ln>
        </p:spPr>
        <p:txBody>
          <a:bodyPr vert="horz" lIns="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SMR: </a:t>
            </a:r>
            <a:r>
              <a:rPr lang="it-IT" dirty="0" err="1"/>
              <a:t>conditions</a:t>
            </a:r>
            <a:r>
              <a:rPr lang="it-IT" dirty="0"/>
              <a:t> for success</a:t>
            </a:r>
          </a:p>
        </p:txBody>
      </p:sp>
    </p:spTree>
    <p:extLst>
      <p:ext uri="{BB962C8B-B14F-4D97-AF65-F5344CB8AC3E}">
        <p14:creationId xmlns:p14="http://schemas.microsoft.com/office/powerpoint/2010/main" val="1887429904"/>
      </p:ext>
    </p:extLst>
  </p:cSld>
  <p:clrMapOvr>
    <a:masterClrMapping/>
  </p:clrMapOvr>
</p:sld>
</file>

<file path=ppt/theme/theme1.xml><?xml version="1.0" encoding="utf-8"?>
<a:theme xmlns:a="http://schemas.openxmlformats.org/drawingml/2006/main" name="AEN">
  <a:themeElements>
    <a:clrScheme name="AEN">
      <a:dk1>
        <a:srgbClr val="7F7F7F"/>
      </a:dk1>
      <a:lt1>
        <a:sysClr val="window" lastClr="FFFFFF"/>
      </a:lt1>
      <a:dk2>
        <a:srgbClr val="0064AB"/>
      </a:dk2>
      <a:lt2>
        <a:srgbClr val="F62401"/>
      </a:lt2>
      <a:accent1>
        <a:srgbClr val="FFC000"/>
      </a:accent1>
      <a:accent2>
        <a:srgbClr val="04B6FC"/>
      </a:accent2>
      <a:accent3>
        <a:srgbClr val="85C500"/>
      </a:accent3>
      <a:accent4>
        <a:srgbClr val="F60192"/>
      </a:accent4>
      <a:accent5>
        <a:srgbClr val="B606F7"/>
      </a:accent5>
      <a:accent6>
        <a:srgbClr val="3B4E13"/>
      </a:accent6>
      <a:hlink>
        <a:srgbClr val="7F7F7F"/>
      </a:hlink>
      <a:folHlink>
        <a:srgbClr val="0064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EN">
  <a:themeElements>
    <a:clrScheme name="AEN">
      <a:dk1>
        <a:srgbClr val="7F7F7F"/>
      </a:dk1>
      <a:lt1>
        <a:sysClr val="window" lastClr="FFFFFF"/>
      </a:lt1>
      <a:dk2>
        <a:srgbClr val="0064AB"/>
      </a:dk2>
      <a:lt2>
        <a:srgbClr val="F62401"/>
      </a:lt2>
      <a:accent1>
        <a:srgbClr val="FFC000"/>
      </a:accent1>
      <a:accent2>
        <a:srgbClr val="04B6FC"/>
      </a:accent2>
      <a:accent3>
        <a:srgbClr val="85C500"/>
      </a:accent3>
      <a:accent4>
        <a:srgbClr val="F60192"/>
      </a:accent4>
      <a:accent5>
        <a:srgbClr val="B606F7"/>
      </a:accent5>
      <a:accent6>
        <a:srgbClr val="3B4E13"/>
      </a:accent6>
      <a:hlink>
        <a:srgbClr val="7F7F7F"/>
      </a:hlink>
      <a:folHlink>
        <a:srgbClr val="0064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AEN">
  <a:themeElements>
    <a:clrScheme name="AEN">
      <a:dk1>
        <a:srgbClr val="7F7F7F"/>
      </a:dk1>
      <a:lt1>
        <a:sysClr val="window" lastClr="FFFFFF"/>
      </a:lt1>
      <a:dk2>
        <a:srgbClr val="0064AB"/>
      </a:dk2>
      <a:lt2>
        <a:srgbClr val="F62401"/>
      </a:lt2>
      <a:accent1>
        <a:srgbClr val="FFC000"/>
      </a:accent1>
      <a:accent2>
        <a:srgbClr val="04B6FC"/>
      </a:accent2>
      <a:accent3>
        <a:srgbClr val="85C500"/>
      </a:accent3>
      <a:accent4>
        <a:srgbClr val="F60192"/>
      </a:accent4>
      <a:accent5>
        <a:srgbClr val="B606F7"/>
      </a:accent5>
      <a:accent6>
        <a:srgbClr val="3B4E13"/>
      </a:accent6>
      <a:hlink>
        <a:srgbClr val="7F7F7F"/>
      </a:hlink>
      <a:folHlink>
        <a:srgbClr val="0064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Office PowerPoint</Application>
  <PresentationFormat>Widescreen</PresentationFormat>
  <Paragraphs>149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Calibri</vt:lpstr>
      <vt:lpstr>Courier New</vt:lpstr>
      <vt:lpstr>Helvetica Neue</vt:lpstr>
      <vt:lpstr>Noto Sans</vt:lpstr>
      <vt:lpstr>Open Sans</vt:lpstr>
      <vt:lpstr>Wingdings</vt:lpstr>
      <vt:lpstr>AEN</vt:lpstr>
      <vt:lpstr>1_AEN</vt:lpstr>
      <vt:lpstr>3_AEN</vt:lpstr>
      <vt:lpstr>La Filiera industriale italiana per il nucleare: capacità ed esperienze</vt:lpstr>
      <vt:lpstr>«New Clear» Vision</vt:lpstr>
      <vt:lpstr>The positioning of the Italian Industry</vt:lpstr>
      <vt:lpstr>The Italian Fusion Supply Chain: the second at ITER</vt:lpstr>
      <vt:lpstr>Inside the Tokamak Building</vt:lpstr>
      <vt:lpstr>Skills and competences: passive safety feature design</vt:lpstr>
      <vt:lpstr>Presentazione standard di PowerPoint</vt:lpstr>
      <vt:lpstr>Ansaldo Group and Nuclear Innovation</vt:lpstr>
      <vt:lpstr>SMR: innovative features to revitalize nuclear industry                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Manuel Letizia</dc:creator>
  <cp:keywords/>
  <dc:description/>
  <cp:lastModifiedBy>Utente</cp:lastModifiedBy>
  <cp:revision>625</cp:revision>
  <cp:lastPrinted>2021-11-17T09:59:17Z</cp:lastPrinted>
  <dcterms:created xsi:type="dcterms:W3CDTF">2019-02-15T18:56:40Z</dcterms:created>
  <dcterms:modified xsi:type="dcterms:W3CDTF">2021-12-15T07:42:37Z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